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ink/ink1.xml" ContentType="application/inkml+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2" r:id="rId1"/>
    <p:sldMasterId id="2147483808" r:id="rId2"/>
    <p:sldMasterId id="2147483820" r:id="rId3"/>
    <p:sldMasterId id="2147483906" r:id="rId4"/>
  </p:sldMasterIdLst>
  <p:notesMasterIdLst>
    <p:notesMasterId r:id="rId81"/>
  </p:notesMasterIdLst>
  <p:handoutMasterIdLst>
    <p:handoutMasterId r:id="rId82"/>
  </p:handoutMasterIdLst>
  <p:sldIdLst>
    <p:sldId id="276" r:id="rId5"/>
    <p:sldId id="277" r:id="rId6"/>
    <p:sldId id="573" r:id="rId7"/>
    <p:sldId id="466" r:id="rId8"/>
    <p:sldId id="601" r:id="rId9"/>
    <p:sldId id="702" r:id="rId10"/>
    <p:sldId id="654" r:id="rId11"/>
    <p:sldId id="652" r:id="rId12"/>
    <p:sldId id="655" r:id="rId13"/>
    <p:sldId id="656" r:id="rId14"/>
    <p:sldId id="653" r:id="rId15"/>
    <p:sldId id="621" r:id="rId16"/>
    <p:sldId id="635" r:id="rId17"/>
    <p:sldId id="657" r:id="rId18"/>
    <p:sldId id="636" r:id="rId19"/>
    <p:sldId id="637" r:id="rId20"/>
    <p:sldId id="706" r:id="rId21"/>
    <p:sldId id="622" r:id="rId22"/>
    <p:sldId id="602" r:id="rId23"/>
    <p:sldId id="663" r:id="rId24"/>
    <p:sldId id="691" r:id="rId25"/>
    <p:sldId id="692" r:id="rId26"/>
    <p:sldId id="705" r:id="rId27"/>
    <p:sldId id="699" r:id="rId28"/>
    <p:sldId id="697" r:id="rId29"/>
    <p:sldId id="723" r:id="rId30"/>
    <p:sldId id="703" r:id="rId31"/>
    <p:sldId id="704" r:id="rId32"/>
    <p:sldId id="700" r:id="rId33"/>
    <p:sldId id="701" r:id="rId34"/>
    <p:sldId id="632" r:id="rId35"/>
    <p:sldId id="638" r:id="rId36"/>
    <p:sldId id="641" r:id="rId37"/>
    <p:sldId id="642" r:id="rId38"/>
    <p:sldId id="643" r:id="rId39"/>
    <p:sldId id="644" r:id="rId40"/>
    <p:sldId id="645" r:id="rId41"/>
    <p:sldId id="646" r:id="rId42"/>
    <p:sldId id="647" r:id="rId43"/>
    <p:sldId id="648" r:id="rId44"/>
    <p:sldId id="649" r:id="rId45"/>
    <p:sldId id="707" r:id="rId46"/>
    <p:sldId id="709" r:id="rId47"/>
    <p:sldId id="650" r:id="rId48"/>
    <p:sldId id="724" r:id="rId49"/>
    <p:sldId id="725" r:id="rId50"/>
    <p:sldId id="726" r:id="rId51"/>
    <p:sldId id="658" r:id="rId52"/>
    <p:sldId id="659" r:id="rId53"/>
    <p:sldId id="660" r:id="rId54"/>
    <p:sldId id="661" r:id="rId55"/>
    <p:sldId id="662" r:id="rId56"/>
    <p:sldId id="687" r:id="rId57"/>
    <p:sldId id="684" r:id="rId58"/>
    <p:sldId id="685" r:id="rId59"/>
    <p:sldId id="710" r:id="rId60"/>
    <p:sldId id="711" r:id="rId61"/>
    <p:sldId id="712" r:id="rId62"/>
    <p:sldId id="713" r:id="rId63"/>
    <p:sldId id="714" r:id="rId64"/>
    <p:sldId id="715" r:id="rId65"/>
    <p:sldId id="716" r:id="rId66"/>
    <p:sldId id="717" r:id="rId67"/>
    <p:sldId id="718" r:id="rId68"/>
    <p:sldId id="719" r:id="rId69"/>
    <p:sldId id="720" r:id="rId70"/>
    <p:sldId id="721" r:id="rId71"/>
    <p:sldId id="683" r:id="rId72"/>
    <p:sldId id="679" r:id="rId73"/>
    <p:sldId id="681" r:id="rId74"/>
    <p:sldId id="682" r:id="rId75"/>
    <p:sldId id="688" r:id="rId76"/>
    <p:sldId id="722" r:id="rId77"/>
    <p:sldId id="689" r:id="rId78"/>
    <p:sldId id="686" r:id="rId79"/>
    <p:sldId id="471" r:id="rId80"/>
  </p:sldIdLst>
  <p:sldSz cx="9144000" cy="6858000" type="screen4x3"/>
  <p:notesSz cx="6858000" cy="9144000"/>
  <p:defaultTextStyle>
    <a:defPPr>
      <a:defRPr lang="en-US"/>
    </a:defPPr>
    <a:lvl1pPr algn="l" rtl="0" fontAlgn="base">
      <a:spcBef>
        <a:spcPct val="0"/>
      </a:spcBef>
      <a:spcAft>
        <a:spcPct val="0"/>
      </a:spcAft>
      <a:defRPr sz="1600" kern="1200">
        <a:solidFill>
          <a:schemeClr val="tx1"/>
        </a:solidFill>
        <a:latin typeface="Tahoma" charset="0"/>
        <a:ea typeface="+mn-ea"/>
        <a:cs typeface="+mn-cs"/>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99" autoAdjust="0"/>
    <p:restoredTop sz="90929"/>
  </p:normalViewPr>
  <p:slideViewPr>
    <p:cSldViewPr>
      <p:cViewPr varScale="1">
        <p:scale>
          <a:sx n="64" d="100"/>
          <a:sy n="64" d="100"/>
        </p:scale>
        <p:origin x="1710"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handoutMaster" Target="handoutMasters/handoutMaster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r>
              <a:rPr lang="en-US"/>
              <a:t>Lecture-1</a:t>
            </a:r>
          </a:p>
        </p:txBody>
      </p:sp>
      <p:sp>
        <p:nvSpPr>
          <p:cNvPr id="3584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023B7232-710D-494E-88C7-F703C04F40C2}" type="datetimeFigureOut">
              <a:rPr lang="en-US" smtClean="0"/>
              <a:pPr>
                <a:defRPr/>
              </a:pPr>
              <a:t>6/5/2020</a:t>
            </a:fld>
            <a:endParaRPr lang="en-US"/>
          </a:p>
        </p:txBody>
      </p:sp>
      <p:sp>
        <p:nvSpPr>
          <p:cNvPr id="3584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3584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496DCEF7-9E9F-4185-8062-A1F4E6576C3B}" type="slidenum">
              <a:rPr lang="en-US"/>
              <a:pPr>
                <a:defRPr/>
              </a:pPr>
              <a:t>‹#›</a:t>
            </a:fld>
            <a:endParaRPr lang="en-US"/>
          </a:p>
        </p:txBody>
      </p:sp>
    </p:spTree>
    <p:extLst>
      <p:ext uri="{BB962C8B-B14F-4D97-AF65-F5344CB8AC3E}">
        <p14:creationId xmlns:p14="http://schemas.microsoft.com/office/powerpoint/2010/main" val="161499762"/>
      </p:ext>
    </p:extLst>
  </p:cSld>
  <p:clrMap bg1="lt1" tx1="dk1" bg2="lt2" tx2="dk2" accent1="accent1" accent2="accent2" accent3="accent3" accent4="accent4" accent5="accent5" accent6="accent6" hlink="hlink" folHlink="folHlink"/>
  <p:hf ftr="0" dt="0"/>
</p:handoutMaster>
</file>

<file path=ppt/ink/ink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0-11T05:40:53.143"/>
    </inkml:context>
    <inkml:brush xml:id="br0">
      <inkml:brushProperty name="width" value="0.05292" units="cm"/>
      <inkml:brushProperty name="height" value="0.05292" units="cm"/>
      <inkml:brushProperty name="color" value="#0000FF"/>
    </inkml:brush>
  </inkml:definitions>
  <inkml:trace contextRef="#ctx0" brushRef="#br0">16257 4689 3042,'0'0'2082,"0"0"-128,0 0-576,0 0-129,0 0-192,20 0-289,-20 0-415,0 0-193,0 0-96,20 0 448,-20 0 65,0 0 192,0 0-161,0 0-95,0 0-1,0 0-127,0 0-65,0 0-96,0 0-64,0 0 129,20 0 95,-20 0 96,0 0-95,0 0-65,0 0-96,0 0 97,19 0-97,-19 0 0,0 0 32,20 0 0,-20 0-31,20 0-33,-20 0-96,20 0 96,1 0 0,-3 0-96,-18 0 1,20 0-65,0 0 32,1 0 32,-1 0-128,-2 0 64,23 0 0,-21 0 0,0 0 64,-1 0-128,1 0-64,0 0 160,0 0-32,0 0 0,-1 0 0,1 0-32,0 0-32,0 0 64,-20 0 0,20 0-32,-1 0 32,21 0-64,-19 0 64,-1 0-32,0 0 64,-2 0-64,23 0-32,-21 0 32,0 0 64,19-20-64,-19 20-32,0 0 96,0 0-96,-1 0-64,21 0 160,-20 0-64,0 0-32,-1 0 32,1 0 0,21 0 96,-21 0-96,-2 0 32,2-20-64,21 20-32,-21 0 32,19 0 0,-19 0 0,20 0-32,-21-19 32,1 19 32,20 0-64,-20 0 160,-1-21-96,1 21 0,0 0-64,21-19 32,-23 19-32,23 0 64,-1-20 0,-1 20 32,-19-20 0,20 20-32,-1 0-64,1-20 32,0 20-96,-21-20 96,21 20-1,1-20-31,-23 20 64,23 0 32,-21-19 0,0 19-32,19-20-32,-19 0 0,20 20 96,-21-20-96,21 20 97,-20 0-65,0-20-33,19 20 98,-19-20-130,21 20 98,-23-19-33,2 19 0,21-21 0,-21 21 0,0-19 0,-1 19 0,1-21 0,0 21 0,0-19 32,19 19-32,-19-20 32,0 20-64,0-20 0,0 20 64,-1-20-64,1 20 96,0-20-64,0 20 0,1-20-32,-3 20 0,22-19 128,-19 19-160,-1-21 128,-2 21-96,23-19-32,-21-1 128,0 20-96,-1-20 0,1 1 192,20 19-256,-20-21 128,-20 1 0,19 20 0,1-19 0,0-1 96,0 0 32,0 20-96,-1-20 0,1 0-32,0 0 160,1 20-224,-1-19 96,0-2 0,-2 2-64,3 19-32,-1-20 32,0 0 64,0 0-32,-1 0-32,1 20 0,0-20 65,-20 0-1,20 1 32,0-1-96,-1-1 96,-19 21-96,20-19 64,0-1-64,-20 0 32,20 20 128,0-19-96,-20-2 96,19 1-96,1 1 0,-20 19 32,20-20 1,1 0-97,-21 20 0,20-20-33,-20 0 1,18 20 0,2-20 96,-20 1-64,21 19 33,-21-20-1,20 20-64,0-20 128,-20 0-64,19 20-32,1-20 0,0 20-64,-20-20 96,20 20-32,0-20 0,-1 20-32,-19-19 224,20-1-352,0 20 192,0-20 32,-20 0 0,20 20-96,-1-21 128,-19 21-128,20-19 96,-20 19-64,20-20 64,0 1 32,-20 19-32,21-21-160,-1 1 32,-2 20 96,-18-20 0,21 1-64,-1 19 64,0-20-32,-20 0 64,20 0 64,-1 20-288,1-20 320,0 0-160,-20 1-96,20-1 96,0 0 0,-1 0-64,1 20 96,0-20-320,0-1 736,-20 2-544,20 0 96,-1-1 0,1 0 96,0-1-192,-20 2 160,20-1-128,19-19 128,-19 18-256,1 1 192,-1 1 32,0-1-32,-2 0 0,3 0 64,-21 0-64,20 0-64,0 1 64,19-1 32,-19 0-64,0 0 64,0 1-64,0-2 32,19 2 0,-19-2 0,0 2 96,1 0-192,17-2 96,-18 1 160,1 0-128,-1 0-64,0 0 32,-1 1 96,1-1-128,0 0 64,0 0-32,19 20 0,-39-20 0,40 0-64,-20 20 32,0-19 0,-1 19-32,1-20 128,0 20-96,21 0 32,-23-20 160,2 0-256,21 0 96,-21 20 0,-2-20 32,3 20 32,-1 0-160,0-19 96,0 19-64,-1 0 96,21-20-32,-20 20 32,19-21-32,1 21 0,-20-19 0,21 19-64,-3-21 128,-17 21-160,19-19 128,-1 19-64,1 0 32,-20-19 0,19 19-32,-19 0-32,20 0 96,-1-21-64,-19 21 128,39 0-128,-19 0 64,-19-20-64,17 20 64,3 0-32,-21 0 0,19 0 0,-19-20 0,0 20 32,0 0-64,19 0 32,-19 0 32,20 0 96,-20-20-160,1 20-32,-3 0 192,2 0-224,-20 0-64,20 0-320,-20-20-385,0 20-449,-20 0-832,20 0-3331</inkml:trace>
  <inkml:trace contextRef="#ctx0" brushRef="#br0" timeOffset="2343.134">17587 6855 13965,'-59'-39'-289,"-1"39"161,21 0 64,-22 0 160,23 39 225,-23 1 31,41 0-288,1-1-32,19 1 0,19 0-32,1-20 64,21-1 417,-3-19 191,23 0 97,-2-19-321,1-1-191,-1 0-65,-19-20-32,-1 1-32,-19-1-128,-20 20 0,0-20-160,0 40-288,0-19-193,-20 19-32,20 39 449,0-19 192,0 40 0,20-1-96,0 1-224,1-1 223,-3 1 97,2 0 96,-20-21 193,0 21 351,0-21 225,-20-19 224,-19 0 256,19-20-352,-20 20-224,-19-20-321,0-20-320,-1 20-64,1-20-352,18 0-481,3 1-384,18-1-801,20 0-1601,0-20-3780</inkml:trace>
  <inkml:trace contextRef="#ctx0" brushRef="#br0" timeOffset="2618.1497">18123 6577 12523,'0'0'1250,"-20"20"-578,0 20 673,0 0 97,1 19-65,-1-19-544,20 20-449,0-1-95,0 1-161,20-21 0,19 1-128,-19 0-545,21 0-223,-3-40-161,3 19-321,-3-19-1408,3-19-4100</inkml:trace>
  <inkml:trace contextRef="#ctx0" brushRef="#br0" timeOffset="2891.1654">18282 6756 12523,'20'0'417,"0"0"319,19 0 738,1 0-353,19 0 160,-19 0-672,1 20-481,-23-20-96,2 20-128,-20 0 0,-20 0 128,2-1 0,-3 1 0,1 0 128,0 20-128,20-20 0,-20-1 96,40 1 32,0 0 0,0 0 33,1-20-129,17 20-64,-18-20-353,21 0-319,-41 0-513,0 0-1858,0 0-7816</inkml:trace>
  <inkml:trace contextRef="#ctx0" brushRef="#br0" timeOffset="3022.1729">18381 6994 14125,'40'0'320,"-1"-20"-192,1 20 417,1 0-321,-3-19-192,-18 19-1025,1-20-4612</inkml:trace>
  <inkml:trace contextRef="#ctx0" brushRef="#br0" timeOffset="3253.1861">18599 6577 13228,'80'0'1089,"-40"20"993,19 20-448,1-21-193,-1 21-192,2 0-544,-3 20-417,-37-20-224,-1-1-64,-20 1 0,-20 0-256,-21-1 128,3-19-64,-3 20-353,21-20-384,0-20-480,1 0-865,19 0-2595</inkml:trace>
  <inkml:trace contextRef="#ctx0" brushRef="#br0" timeOffset="3512.2009">19156 6796 10409,'39'0'1666,"-19"20"-1057,20-20 1665,-1 0-256,1 20-513,19-1-736,2-19-161,-23 20-95,3-20 159,-21 20-479,-20 0-161,0-20 0,-20 20 192,0 0 0,-19-20-256,-1 19-96,-21-19-320,22 20-257,-1 0-448,1-20-545,19 20-1409,0 0-6406</inkml:trace>
  <inkml:trace contextRef="#ctx0" brushRef="#br0" timeOffset="3686.2108">19573 6994 14990,'19'20'897,"-38"0"384,-1-20 384,-20 20-672,-19 0-160,18-1-705,-18 2-352,19-2-609,20 2-608,0-2-1634,20-19-9513</inkml:trace>
  <inkml:trace contextRef="#ctx0" brushRef="#br0" timeOffset="4009.2293">20148 6836 16207,'-20'-20'-256,"-20"20"-577,1 20 769,-1-1 448,1 1 705,19 20-672,0 0-353,20-1-32,20 1 0,19-20 64,1 19 0,0-39 0,19 21 64,0-21 289,-19-21 415,1 2-95,-21-1 192,-2 0-64,-18-20-513,-18 1-320,-23-1-32,1 0 0,1 20-64,-21 1-64,21-1-705,-1 20-992,0 20-770,40-20-4804</inkml:trace>
  <inkml:trace contextRef="#ctx0" brushRef="#br0" timeOffset="4177.2386">20565 6935 18641,'0'0'-256,"0"0"352,0 0 256,0 0-512,0 0-673,0 20-1088,20-20-4229</inkml:trace>
  <inkml:trace contextRef="#ctx0" brushRef="#br0" timeOffset="4565.2611">20802 6796 12203,'41'-20'320,"-21"20"-224,19-20 1378,1 20 384,0-20-769,-1 20-641,-19-19 97,0 19 223,-40 0-511,0 0-225,-39 0-161,19 0-319,-19 19 160,-2-19 192,23 20-32,18 20-129,20-20 33,0 19 192,20-19 0,0 20 96,19 0-32,1-21-128,-20 21 544,-1-20-351,1 20-33,0-21 160,-20 2 160,0-2 129,-20-19-33,-19 21-63,-1-21-161,-1 19 0,3-19-160,-3 0-128,3 20-32,17-20-865,1 20-384,0-20-1698,0 0-9289</inkml:trace>
  <inkml:trace contextRef="#ctx0" brushRef="#br0" timeOffset="7933.4538">18024 7849 11082,'-20'0'1121,"20"0"449,-20 0-962,20 19 65,0 21 192,-20 0-385,20-1-288,0 2-96,0-2-64,0 1 0,20 0 96,0-20-31,0-20 95,0 0 32,-1 0-64,21-20-160,-20 0 0,1 0-160,-21 0-64,18 0-385,-18 0-384,20 20-32,-20 0-128,21 0 384,-1 20 1,0 0-321,-2 0 160,3-20 769,19 20 288,-20 0 1025,-1-20 480,-19 0 161,20 0-32,-20-20-385,0 0-480,0 0-256,0-20-65,0 21-320,-20-22-128,20 22-192,-19-1-416,19 0-769,0 0-1826,0 20-7303</inkml:trace>
  <inkml:trace contextRef="#ctx0" brushRef="#br0" timeOffset="8662.4954">18579 7510 12075,'0'20'64,"20"20"0,1 0 256,-21 0 417,20 20 448,-20-1-288,0 21-545,0-21-127,0 1-33,0 0 673,0-41-289,0 1 97,0-20-33,0 0 449,0 0-640,20-20-353,-20-19-64,0 18-32,0-18-256,19-1-449,1 20-480,-20 0 64,20 1 512,-20 19 257,20 0 192,-20 19 256,20 1 256,-20 20 65,0-20-33,0 19-256,19-18-128,1 18 32,0-19-128,0 20-160,0-20-129,19-20 257,-19 0 128,21 0-64,-3-20-64,-18 0 128,21 0 0,-23-19 0,3-2-32,-21 22 64,0-21-64,-21 20-32,3 0 64,-2 20-96,-21 0 0,21 20 32,-19 0 32,39 20 0,0-21 32,0 22-32,21-2 32,17 1 64,-18 0-64,21-20 96,-2-1-96,-19 2 64,20-21 288,-40 0 97,19-21-65,-19 2-160,0-1 65,0 0-193,0-20-64,0 20 0,0 0-128,0 1 32,20-1 31,-20-1 33,20 21 289,0 21 640,0-1 0,19-1-65,-19 1-447,0 0-161,19 20-288,-19-20-64,21 0-545,-21-1-864,0 2-1474,-20-21-10250</inkml:trace>
  <inkml:trace contextRef="#ctx0" brushRef="#br0" timeOffset="9210.5268">20406 7829 15086,'0'0'640,"0"0"-832,20 0 384,0 0 193,0 0 287,19 0-127,21 20-385,-1-20-96,-19 0 64,-1 19-64,-19-19-160,1 20-32,-21 0 128,0 0 32,-21 0 449,1 0 351,2 20-127,-3-1-64,1-19-289,0 20-128,20-20-64,20 20-32,0-21-63,1 2-162,17-2-415,3-19-289,-21 0-320,-20 0-865,0 0-3203,0-19-6181</inkml:trace>
  <inkml:trace contextRef="#ctx0" brushRef="#br0" timeOffset="9340.5342">20565 8047 13292,'-40'0'2306,"40"0"-1345,0 0 481,20 0-65,20 0-480,-1 0-705,22 0-192,-2 0-609,-1 0-480,-17 0-1922,18 0-9512</inkml:trace>
  <inkml:trace contextRef="#ctx0" brushRef="#br0" timeOffset="9635.551">21061 7829 2370,'0'0'13356,"0"-20"-12971,21 20 576,-1 0 160,18 20-673,23-20 65,-2 20-65,0-20 0,1 19 33,-1-19 31,-19 20-159,-1 0-257,-19-20-160,-20 20 128,0 0 64,-20-20 0,2 20 32,-23-1-192,21-19 128,-19 21-32,19-1-64,0-20-64,0 19-288,20-19-481,-20 20-256,20 0-576,-19-20-2179,19 20-9833</inkml:trace>
  <inkml:trace contextRef="#ctx0" brushRef="#br0" timeOffset="9831.5623">21776 8047 17872,'20'0'577,"-40"20"-641,-20-20 1089,1 20 224,-21 0-544,1 0-417,-2 0-256,22 0-128,-1 20-833,20-21-1089,20-19-2274</inkml:trace>
  <inkml:trace contextRef="#ctx0" brushRef="#br0" timeOffset="10292.5887">22450 7849 10313,'-20'0'929,"2"0"-801,-2 0 769,-1 0 352,-19 0-32,21 19-736,-21 21-97,20 0 417,0-1 32,20 2 32,0 18-257,40-19-255,0-20-129,-1 19 0,22-18 96,-2-21 289,0 0-1,1-21 1,-1 2-32,-19-21-97,1 20-256,-23-20 32,-18-19-95,-18 19-161,-23 0-96,-19 0 31,1 1-63,0-1-128,-2 40-1025,-18 0-1378,20 0-5669</inkml:trace>
  <inkml:trace contextRef="#ctx0" brushRef="#br0" timeOffset="12491.7145">9011 7690 13548,'-39'0'225,"-1"0"-129,19 20-192,-17 0 160,17 19 320,1 1 96,0 19-287,20 1-97,20-1 64,0 1 512,21-20-63,-2 0-257,21 0-63,-1-21-1,0-19 288,21 0 129,-21-19 32,0-1-225,2-20-223,-23 0-97,-17-19-96,-21 19-32,0 0-32,-21-20-96,-37 21 32,-1 19-96,-2-20 96,-18 20 32,0 20-128,19 0 224,1 40-32,18-20-128,23 20 128,18-1 0,0-19 64,18 20 0,23-20-32,18-1-32,1 2 0,-1-1-256,1-20 384,-1 0-1281,-18 0-480,18 0-2435</inkml:trace>
  <inkml:trace contextRef="#ctx0" brushRef="#br0" timeOffset="12672.7248">9488 7670 17584,'20'0'1377,"-1"0"-992,21 0 672,0-20-256,19 20 63,-18 0-511,18-21-385,-19 21-641,-21 0-704,21 0-321,-20 0-1921,-20 0-7047</inkml:trace>
  <inkml:trace contextRef="#ctx0" brushRef="#br0" timeOffset="12808.7326">9725 7629 8744,'-38'41'5445,"38"-1"-5093,0-20 1346,0 19-481,0 1-640,0-20-353,20 19-256,-2 1-545,2-20-1152,1 20-2243,-1-40-7847</inkml:trace>
  <inkml:trace contextRef="#ctx0" brushRef="#br0" timeOffset="13018.7446">9964 7789 16719,'20'20'1602,"-20"0"-705,39 0 160,-19 19-96,20-19-481,-1 0-320,1 0-128,1 19-256,-2-18-417,1-1-255,-1-20-1026,-19 0-2595</inkml:trace>
  <inkml:trace contextRef="#ctx0" brushRef="#br0" timeOffset="13192.7546">10262 7829 9513,'-59'39'5893,"18"1"-5509,21 0 1122,0-1-513,-19 2-513,19-2-352,20-19-448,0 20-801,20-40-1025,19 20-2210</inkml:trace>
  <inkml:trace contextRef="#ctx0" brushRef="#br0" timeOffset="13623.7792">10818 7670 11370,'0'0'1217,"0"0"65,0 0 1152,0 0-897,-20 20-416,20-20-448,20 20-289,-20 0 1,19-20 127,21 19-127,-20 1-289,19 0 64,22 0-128,-23-20 96,3 20 32,18-20-64,-19 0 64,0 20-63,-20-20 31,-1 0-160,-19 0-32,0 19 32,-19-19 96,-21 0-128,0 20 64,1 0 96,-22-20-160,23 20 160,-3 0-128,21 0 32,-19-1-96,-1 2-801,20-1-609,0-1-960,20 1-4837</inkml:trace>
  <inkml:trace contextRef="#ctx0" brushRef="#br0" timeOffset="13842.7918">11434 7908 18641,'18'0'-32,"-36"0"96,-23 20 289,-17 0-65,-3 19 481,-18-18-289,19-1-576,21 19-705,-2-19-480,21 0-865,2-20-4260</inkml:trace>
  <inkml:trace contextRef="#ctx0" brushRef="#br0" timeOffset="14194.8119">11691 7868 13100,'79'-59'192,"-59"39"385,0 20 1376,-20-20-575,-20 20-577,-20 20-481,1 0-288,19 20 96,-20-1 352,21 1-159,19 0-161,19 0-96,1-1 0,0-19 0,20 0-32,19 0 64,-18-20-32,-3 0 32,23-20 32,-22 0-63,1 0 63,-20-19 448,0 18-95,-20-38-289,0 19-288,-40-19-64,0 19-353,-19 0 257,-2 1 256,-18 19-96,0 20-128,20 20-1890,-21-20-5349</inkml:trace>
  <inkml:trace contextRef="#ctx0" brushRef="#br0" timeOffset="15427.8824">16773 8644 11434,'0'99'417,"20"-20"319,0 21-159,-20-1 608,0 1-288,0-1-385,0-20-63,0 1 63,0-41-95,0-18 95,0-2 225,0-19 224,0-19-353,0-2-479,19-18-33,-19-1-96,0 0-32,20 1-161,0-1-319,1 0-225,19 20 193,-22 0 319,23 20 193,-21 0 161,0 20-1,-20 20 96,19 0-128,-19-1 0,0 1-96,0 0-256,0-1-513,0-19-1057,20 1-1601,-20-2-3908</inkml:trace>
  <inkml:trace contextRef="#ctx0" brushRef="#br0" timeOffset="15781.9027">17269 9200 14253,'-20'40'1089,"1"-1"-897,19 1 609,0 0-160,0-1-161,39 2-96,-19-22-191,39 1-65,-18 0 224,18-20 96,-19 0-63,0-20-97,-1 0-288,-19 1 64,-20-22 32,0 22-256,-20-1-160,-19-20-225,-1 20-223,-19 20 223,19 0 353,-1 0 256,23 0 64,-2 20 96,20 0 0,0 0 161,20 0-97,18-20-64,3 19-256,-2 1-160,1-20-545,19 0-896,-19 0-3012</inkml:trace>
  <inkml:trace contextRef="#ctx0" brushRef="#br0" timeOffset="16011.9158">17846 8763 14349,'-20'59'1377,"0"-19"-1281,0 20 801,20-1 673,-21 1-129,21-1-672,21 1-545,-1 0-256,0-1-192,19-19-193,1-20-479,0 0-129,-1-20-609,1 0-1024,-20-20-2595</inkml:trace>
  <inkml:trace contextRef="#ctx0" brushRef="#br0" timeOffset="16163.9245">18024 9081 11530,'0'0'1314,"20"19"-610,-1 2 770,21 18-449,1-19-321,-3 0-479,23 0-161,-22 0-353,1 0-1024,19-20-1313,-39 0-2627</inkml:trace>
  <inkml:trace contextRef="#ctx0" brushRef="#br0" timeOffset="16292.9319">18381 9121 9480,'-59'0'2755,"39"0"-2595,-21 19-64,3 21 513,18 0 448,-1-20-833,1 19-672,2 1-2115,18-20-3875</inkml:trace>
  <inkml:trace contextRef="#ctx0" brushRef="#br0" timeOffset="16530.9455">18441 8842 13196,'100'60'1698,"-62"-21"287,3 21 194,-21-20-706,0 19-320,-20 1-608,0-20-385,-20 20-96,0-21-32,-1 1-160,1-20-321,0 0-544,2-1-800,18-19-2211</inkml:trace>
  <inkml:trace contextRef="#ctx0" brushRef="#br0" timeOffset="16726.9567">18778 9041 14061,'20'0'2434,"0"0"-2017,0 0 1729,19 0-161,1 0-671,19 0-706,-19 0-544,19 0-480,-38 0-1250,-1 0-1537,-20 20-9577</inkml:trace>
  <inkml:trace contextRef="#ctx0" brushRef="#br0" timeOffset="16855.9641">18897 9140 11787,'-20'20'4708,"20"0"-4452,20-20 1826,0 0-192,0 0-1153,19 0-609,1-20-673,1 20-1056,-23 0-3460</inkml:trace>
  <inkml:trace contextRef="#ctx0" brushRef="#br0" timeOffset="17468.9991">19492 8981 10602,'41'0'2146,"-21"-19"-1858,0 19 1890,-1 0-448,-19 0-866,20 0-383,-20 0-385,-20 0 0,1 19 64,-1 21-128,-20-20-32,1 20-32,19 0-64,0-1-128,-1-19 128,21 0 0,21-20 96,-1 0 128,0 0 0,19-20 96,1 0 32,-1-19 257,1-1-1,-20 20-319,0-20-161,-20 20-161,0 20-127,19 0-416,-19 20 383,0 20 97,20 20 0,-20-1 192,20 21 0,-20-21 96,20 1 96,-20 0 321,0-1 159,-20-19 449,0-20 225,0 0-65,-19 0-32,19-1-576,-39-19-385,19 0-320,-1-19-32,23 19-641,-2-20-800,0 0-833,20-21-577,0 22-3459</inkml:trace>
  <inkml:trace contextRef="#ctx0" brushRef="#br0" timeOffset="17715.0131">20108 8862 448,'40'-40'17392,"-20"21"-17039,-20 19-65,0-20 1089,0 40-800,-20-20-257,20 39 97,-20 1 31,0 0 64,0 19 225,20 1-352,-19-1-257,19 1-128,0 0-32,19-1-257,1-19-543,0-20-514,20 0-159,-1 0-801,1-20-5029</inkml:trace>
  <inkml:trace contextRef="#ctx0" brushRef="#br0" timeOffset="18104.0354">20585 8822 16591,'-60'80'160,"21"-41"1,19 21 1024,0 20-321,0-21-383,20 1-353,20 0-64,20-21-64,-1-19-96,1 0 64,19-20-32,2 0 64,-2-20 0,-19 0 192,-1-19 289,1-1 159,-20 0-384,-20 0-192,0 0-64,-40 1-192,20-1-256,-39 0-97,18 40 193,-18-19-225,19 19 193,1 19 384,19 1-96,0 0 96,20 20 224,20-20 321,0 20-65,39-21-416,-18 1-32,18 0-64,-1-20-192,-17 0-96,-1 0-609,-21 0-1057,1-20-2722</inkml:trace>
  <inkml:trace contextRef="#ctx0" brushRef="#br0" timeOffset="18271.045">21041 8803 16335,'61'0'833,"-23"0"480,3 19 385,-21-19-1090,-1 0-544,1 20-256,0-20-1025,-20 0-769,-20 0-2947</inkml:trace>
  <inkml:trace contextRef="#ctx0" brushRef="#br0" timeOffset="18414.0531">21201 8803 13612,'0'39'1538,"0"-19"-545,0 20 1441,0-1-480,-20 1-833,20 0-1025,0 20-320,0-20-833,0-21-256,0 21-929,20-20-4325</inkml:trace>
  <inkml:trace contextRef="#ctx0" brushRef="#br0" timeOffset="18638.066">21438 9041 16463,'40'59'1025,"-19"-19"64,17-20 865,3 20-769,-3-20-801,23 0-255,-22 0-129,1-20-449,-20 19-576,0-19-352,-1 0-993,-19-19-2659,0 19-4004</inkml:trace>
  <inkml:trace contextRef="#ctx0" brushRef="#br0" timeOffset="18812.076">21815 8981 17712,'-59'80'929,"19"-20"737,-19-1 1216,0-19-1280,18 19-1314,1-19-288,22 0-320,-3-20-833,21 19-1474,-20-18-1889</inkml:trace>
  <inkml:trace contextRef="#ctx0" brushRef="#br0" timeOffset="19295.1036">21120 8882 8039,'20'-20'1474,"1"20"1056,-1 0 289,0 0-994,19 0-415,21 0-449,-1-20-417,0 20-256,1 0-95,-21 0-258,1 0-703,-19 0-1250,-21 0-5541</inkml:trace>
  <inkml:trace contextRef="#ctx0" brushRef="#br0" timeOffset="24969.4282">17111 11425 8712,'0'-19'1249,"-20"19"417,0-20-97,0 20-800,1 0-353,-21 0-128,-1 20-192,3-1 1,18 21 95,-1-19-32,1-2-160,20 21 32,0-20 32,41 0-32,-21-20 64,18 0 64,23 0 32,-22-20 193,21 0-65,-21 1-64,-19-2 193,0 2-97,0-21-288,-20 19-32,0 2-64,0 19-32,-20 0-192,20 19 96,0 2 96,0 19 128,0 19-64,0-19 64,20 20 0,0-21 32,-1 21 64,-19-21 224,20 1 129,-20 0 160,0-20 63,-20-1 257,1-19-256,-1 21-161,0-21-383,-20-21-65,1 21-64,-21-19-192,41-1-385,-21 0-416,20-20 32,-1 20-480,21-19-577,0 19-1249,21-20-3331</inkml:trace>
  <inkml:trace contextRef="#ctx0" brushRef="#br0" timeOffset="25243.4438">17488 11188 7719,'59'-60'384,"-59"40"993,0 0 1090,-19 20-834,19 0-31,-20 20-289,0 20-352,0 0 64,20 19-64,0 0-224,0 1-353,0-1-96,0 2-96,20-21-95,0 19-33,0-39-289,-1 20-223,21-21-97,-20-19-319,19 0-450,-19 0-1248,20-19-2275,-19-1-4740</inkml:trace>
  <inkml:trace contextRef="#ctx0" brushRef="#br0" timeOffset="25568.4624">17765 11247 14157,'0'20'1089,"21"-20"-961,-1 20 609,0-20-97,19 0 225,-19 19-256,20 1-289,-20-20 32,-1 0-223,-19 20-97,20-20-32,-40 20 96,20-20-96,-19 20 32,-1 0 0,0-1 64,0 2 0,20-2 192,0 2-32,20-2 193,0-19 31,0 21-223,19-2 95,-19-19-128,20 20-128,-21-20-96,1 0-160,0 20-320,-20-20-866,0 0-447,0 0-1122,-40 0-2787,21 0-383</inkml:trace>
  <inkml:trace contextRef="#ctx0" brushRef="#br0" timeOffset="25683.469">17905 11505 2978,'-59'-40'7976,"59"21"-4549,0-2-1121,0 21-960,19 0-706,1 0-448,20-19-320,-20 19-544,19 19-1090,-19-19-1601,0 0-6054</inkml:trace>
  <inkml:trace contextRef="#ctx0" brushRef="#br0" timeOffset="25950.4843">18103 11088 12075,'41'0'1569,"-3"20"321,-17 20 128,19-20-480,-1 19 127,1 1-384,-1 0-352,-19 19-128,20-19-513,-40-1-160,0 1-160,0 0 96,-20-19-160,0-2-224,0 1 0,1 0-353,-1 0-544,0-20-577,20 0-1281,0 0-8776</inkml:trace>
  <inkml:trace contextRef="#ctx0" brushRef="#br0" timeOffset="26563.5189">19075 11267 12716,'21'-20'960,"-21"20"-799,-21 0 1248,21 20-993,-18-20-352,-23 20-64,21-1-64,-18 1 32,17-20 96,-19 20-32,20 0 129,-19-20 479,19 20 353,20-20-192,-20 0-96,20 20-97,20-20-31,0 19-257,0-19-160,39 21 0,-18-21-64,17 0-320,-17 0-352,18 19 223,-39-19-223,0 21-161,-1-21-320,-19 19-1121,0-19-1538,0 0-5284</inkml:trace>
  <inkml:trace contextRef="#ctx0" brushRef="#br0" timeOffset="27176.5544">19612 11306 10698,'40'-39'896,"-40"19"-543,0 20 1088,0 0-640,-20 20-32,0 0 448,0 19-480,1 1-257,19 19-256,0-19-128,0 0 32,19 0-128,21 0 96,0-20 65,19-20 63,0 0 320,2 0-191,-3-40 159,-17 20 225,18-20 128,-39 0 0,0 21-33,-20-21-415,-40 0-321,1 0-160,-1 1-128,-19 39-513,-2-20-961,-18 40-960,20-20-4933</inkml:trace>
  <inkml:trace contextRef="#ctx0" brushRef="#br0" timeOffset="27847.5928">16933 12499 11370,'18'19'2371,"-18"2"-2628,0 18 289,0-19-32,0 20 96,21-1-32,-21 1-32,20-20 33,0 19 127,19-39 352,1 20-31,-20-20 255,19 0 1,-19-20-160,0 20-225,0-19-320,-20-1-128,0 20-32,0-20-128,0 20-225,0 0-31,0 0-129,0 20-31,20-20-33,-1 0 0,21 20 353,1-20 416,-3 0 801,-17 0 769,19-20-193,-21 20-224,1-20-96,-20 0-32,0 0-768,-20 0-417,1 1-801,-21-1-416,19 0-417,1 0-1857,2 20-8264</inkml:trace>
  <inkml:trace contextRef="#ctx0" brushRef="#br0" timeOffset="28244.6154">17567 12200 12139,'0'-19'256,"20"19"-960,0 19 736,0 1 288,-1 20 353,1 19 255,0 1 354,0-20-225,-20 20-449,0-21-480,0-18-96,0 18 96,21 21 65,-21-41 351,0 21 161,0-40-97,0 20 129,0-20-481,0-20-128,18 0-95,-18 0-33,20 1 96,1-1-160,-21-20 96,20 20-96,0-20 64,-20 21-65,20 19 226,-20 0-1,19 19-32,-19-19-128,0 40-96,20-20-160,-20 20-481,0-1-512,20-19-737,0 0-1473,0 20-9001</inkml:trace>
  <inkml:trace contextRef="#ctx0" brushRef="#br0" timeOffset="28721.6428">18044 12618 12203,'0'-20'-64,"0"20"929,0 20 1473,19-20-1473,1 0-449,0 0 161,21 0 288,-23 0-161,23-20-351,-21 0-321,0 0 64,-20 1 32,0 19-448,-20-21-385,20 2-128,-41 19-160,21 0 353,2 0 479,-3 0-127,1 40-352,20-21 415,0 21-127,0-20 192,20 19-32,19 1 96,-19-20 96,1 0 96,19 0 384,-22-20 193,-18 19 288,21-19 0,-21 0-769,0 0 0,0 0 96,0-19 0,0-1-191,0 0-162,20 20 162,-20-40-161,20 20 31,0 1 66,-1-1 415,1 20 193,0-20-545,0 20 160,0 20-128,-20 0-32,19-1-64,1 1 32,-20 0-96,20 20-256,-20-20-641,0-1-929,20 1-3331</inkml:trace>
  <inkml:trace contextRef="#ctx0" brushRef="#br0" timeOffset="29759.7022">19454 12379 11723,'0'0'0,"0"0"-1378,0 0 610,0 0-65,0 20 64,-20-20 128,20 20 257,0-20 544,0 0 929,0 0 481,0 0 31,0 0 65,0-20 160,0 20-289,0 0-320,0 0-160,0 0-64,0 0-96,0 0 32,0-20-128,0 20-385,0 0-224,20 0-192,18-19 32,-17 19-64,39 0 64,-21 0-32,21 0 0,-21 0 0,1 0-32,-1 19 32,1-19-64,-19 20 0,-21 0 0,0-20-32,0 19 96,-21 2 0,1-21 32,20 40-96,-39-21 32,19 21-192,-20 0-129,20 0-127,-19-1 672,39 1-224,-20 0 32,40-21 32,-20 1 96,39 1-160,-19-1 128,0-20-32,20-20-640,-21 20-513,21-21-417,-19 21-1056,-21-20-5189</inkml:trace>
  <inkml:trace contextRef="#ctx0" brushRef="#br0" timeOffset="29924.7116">19553 12638 17872,'-40'0'833,"40"0"-416,0-20 1152,20 20-704,0 0-449,19 0-352,1-20-32,0 20-768,-1 0-994,1 0-1761</inkml:trace>
  <inkml:trace contextRef="#ctx0" brushRef="#br0" timeOffset="30473.743">20525 12339 12651,'20'21'1890,"-20"-21"-609,0 19-95,0-19-674,0 20-320,-20 0 129,0-1-33,1 2-224,-1 19 32,0-21 0,-20 2 32,21 18 289,-21-19 63,20-20-96,-1 20 97,3-20-33,-2 0-223,20 0 31,20 20 96,-2-20-320,3 0 96,19 19-160,-1-19 64,21 20-64,-1 0-160,-19 0-288,-1 0-321,1 0-288,-20-20-513,1 19-1056,-21-19-4869</inkml:trace>
  <inkml:trace contextRef="#ctx0" brushRef="#br0" timeOffset="31843.8214">20347 11406 14990,'0'19'1217,"-20"-19"-993,20 21 1185,20-21 225,-20 19-897,0-19-641,20 0-32,-20 0-320,20 21-737,-20-21-1153,19-21-5574</inkml:trace>
  <inkml:trace contextRef="#ctx0" brushRef="#br0" timeOffset="32260.8452">20744 11188 13773,'58'-20'896,"-37"0"-127,19 20 1601,-20-20-1120,-20 20-866,0 0-416,0 0-128,-40 0-32,20 0-1,-19 20 1,-1 0 0,19 0 96,1-20 32,20 39 32,0-19 32,20 0 32,-20 19 0,41-19 0,-21 20-96,-2-20 96,3 0 96,-1-1-128,0-19 256,0 21 225,-20-21 31,0 0 321,0 0 96,-20 19-257,0-19-95,0 0-129,-1 0-191,3 0-161,-2 0 64,0 21-192,-1-21 64,1 0-224,2 19 128,-3-19-673,21 21-1025,0-21-896,0 19-7111</inkml:trace>
  <inkml:trace contextRef="#ctx0" brushRef="#br0" timeOffset="34078.9492">21339 12438 14381,'0'0'577,"-39"-19"576,19 19-609,0 19-223,0-19-289,0 21-32,1-1 64,-1 19 128,0 1-32,-1 0-32,21 0-128,0-1 64,21-19-32,19 20-320,-1-20 480,21-1-192,-1-19-32,0 0 224,1 0-64,-21-19 161,22-1 543,-23-20 290,3 0 95,-21 1-417,-20-1-191,0 1-257,-40-21-127,1 0-257,-22 20-65,-18 21-383,20 19-673,19 0-1089,0 19-1442</inkml:trace>
  <inkml:trace contextRef="#ctx0" brushRef="#br0" timeOffset="35394.0243">9110 11684 10217,'0'-20'2434,"20"1"-1697,-20-1 128,0 20 128,-20-20-320,1 20-385,-1 0-224,0 0-96,-20 20 32,21 0 96,-21 19 64,20 21-64,-1-1-96,21 1 0,0 0 32,21 19-64,19-19 32,-1-21 64,1 1 32,39-20 32,-19 0 1,19-20 127,1-20 128,-22-20-31,3 0-193,-2-19-64,-39 19 32,-20 0-32,0-19 288,-20 19-159,-19 20-193,-1-20-64,-19 21-32,-22-1-1,2 20-319,0 0 544,39 20-192,-19-1 128,39 1 32,20 0 33,0 20-65,20-20-128,39-1-257,-19 2 193,19-2-352,22-19-33,-22 0-383,-1 0-1058,3-19-2595</inkml:trace>
  <inkml:trace contextRef="#ctx0" brushRef="#br0" timeOffset="35560.0338">9567 11605 14541,'40'-20'2403,"-1"20"-2115,2-20 545,-3 0-321,3 20-416,-1 0-64,-1 0-801,1 0-1761,-20 0-4645</inkml:trace>
  <inkml:trace contextRef="#ctx0" brushRef="#br0" timeOffset="35711.0426">9845 11545 14798,'-20'20'1121,"20"0"-513,0 0 1026,0 20-641,0-21-577,0 21-448,20 20-641,-20-21-1088,20 1-2531,-20 0-4965</inkml:trace>
  <inkml:trace contextRef="#ctx0" brushRef="#br0" timeOffset="36020.0602">10302 11625 10954,'0'39'2402,"-20"-19"-3139,-20 0 834,1 20 735,-2-20 610,1-1-353,22 1 160,-23 0-192,21 0 32,20-20-320,0 20-321,20 0 193,21-20-289,-3 19 32,23 2-191,-2-2-97,0 21-32,1-20-96,-20 0-289,-1-20-31,-19 20-224,0 0-129,-20-20-640,0 19-673,0-19-1666,-20 0-5476</inkml:trace>
  <inkml:trace contextRef="#ctx0" brushRef="#br0" timeOffset="36779.1035">9905 11803 224,'0'0'3235,"0"0"-1153,0 0 448,0 0 1,0 0-546,0 0-287,0 0 0,0 0-577,0 0-160,0 20 64,19-20-321,1 20-223,0 0-193,0 0-288,0-1 0,19 2-416,-19-2-417,21-19-929,-3 19-1985,-18-19-10057</inkml:trace>
  <inkml:trace contextRef="#ctx0" brushRef="#br0" timeOffset="37038.1185">10242 11684 12940,'0'20'2402,"0"-20"-2146,-21 20 1122,3 0-33,-23 19-256,1-19-352,1 40-225,-21-21-31,21 20-33,-21-18-192,21-1-320,19-1-320,0-19-321,0 0-448,20 0-833,20-20-2754</inkml:trace>
  <inkml:trace contextRef="#ctx0" brushRef="#br0" timeOffset="37384.1382">11135 11764 15438,'20'0'1313,"-20"0"-1377,-20 19 929,1-19-224,-21 20-257,-1 0-288,3 0 64,-23 0-64,22-20 225,-1 20-97,20-1 0,1 2-96,19-2 0,0 0 385,19-19 256,21 21-321,0-1-192,19-20-288,0 20 160,2 0-160,-2-20-96,-19 20-705,0-1-416,-1 1-1025,-19 0-3299</inkml:trace>
  <inkml:trace contextRef="#ctx0" brushRef="#br0" timeOffset="37759.1596">11831 11803 16976,'18'0'256,"-18"-20"-416,0 20 160,-18 0 32,-3 20-32,1-20-64,0 40 0,0 0 96,20 0 0,0-2-32,20 23 32,0-21 32,21-21-64,-3 1 160,23 0 64,-2 0 321,1-20 512,-1-20-225,20 20-415,-18-40 576,-2 21-289,-39-21 97,0 0 192,-20 0-961,-40 0-64,-1 1-160,-38-21-192,0 21-321,0 19 64,-20 20-95,38 0-1058,-18 0-4004</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2-09T05:52:07.749"/>
    </inkml:context>
    <inkml:brush xml:id="br0">
      <inkml:brushProperty name="width" value="0.05292" units="cm"/>
      <inkml:brushProperty name="height" value="0.05292" units="cm"/>
      <inkml:brushProperty name="color" value="#FF0000"/>
    </inkml:brush>
  </inkml:definitions>
  <inkml:trace contextRef="#ctx0" brushRef="#br0">13172 16272 0,'0'-25'156,"0"0"-140,24 0 15,26 25-31,74 0 15,0 0 1,25 0-16,-25 0 16,50 0-1,-50 0-15,49 0 16,-49 0-16,-25 0 16,-24 0-1,-50 0-15,24 0 16,-24 0-1,25 0 1,24 0-16,25 0 16,-49 0-16,-25 0 15,0 0 17,-1 0 61,1 0 1</inkml:trace>
  <inkml:trace contextRef="#ctx0" brushRef="#br0" timeOffset="1725.6353">15925 8359 0,'0'25'47,"25"-25"0,0 0-31,24 0-1,-24 0-15,25-25 16,-1 25-16,1 0 16,24 0-1,1 0 1,-1 0-16,0 0 15,-24 0 1,0 0-16,-1 0 16,26 0-1,-1 0 1,-24 0-16,-1 0 16,1 0-1,0 0-15,-26 0 16,26 0-1,-25 0 1,0-25 31,-1 25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r>
              <a:rPr lang="en-US"/>
              <a:t>Lecture-1</a:t>
            </a:r>
          </a:p>
        </p:txBody>
      </p:sp>
      <p:sp>
        <p:nvSpPr>
          <p:cNvPr id="3481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fld id="{2B1E8206-5749-452C-870E-52CFAFB5846C}" type="datetimeFigureOut">
              <a:rPr lang="en-US" smtClean="0"/>
              <a:pPr>
                <a:defRPr/>
              </a:pPr>
              <a:t>6/5/2020</a:t>
            </a:fld>
            <a:endParaRPr lang="en-US"/>
          </a:p>
        </p:txBody>
      </p:sp>
      <p:sp>
        <p:nvSpPr>
          <p:cNvPr id="573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482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482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82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defRPr>
            </a:lvl1pPr>
          </a:lstStyle>
          <a:p>
            <a:pPr>
              <a:defRPr/>
            </a:pPr>
            <a:fld id="{29515144-DAD1-4D30-BCF8-73F71ACED815}" type="slidenum">
              <a:rPr lang="en-US"/>
              <a:pPr>
                <a:defRPr/>
              </a:pPr>
              <a:t>‹#›</a:t>
            </a:fld>
            <a:endParaRPr lang="en-US"/>
          </a:p>
        </p:txBody>
      </p:sp>
    </p:spTree>
    <p:extLst>
      <p:ext uri="{BB962C8B-B14F-4D97-AF65-F5344CB8AC3E}">
        <p14:creationId xmlns:p14="http://schemas.microsoft.com/office/powerpoint/2010/main" val="1143769575"/>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2</a:t>
            </a:fld>
            <a:endParaRPr lang="en-US"/>
          </a:p>
        </p:txBody>
      </p:sp>
    </p:spTree>
    <p:extLst>
      <p:ext uri="{BB962C8B-B14F-4D97-AF65-F5344CB8AC3E}">
        <p14:creationId xmlns:p14="http://schemas.microsoft.com/office/powerpoint/2010/main" val="217281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37E5CCE-1FFE-43DC-BC84-3B47A4BEBDA7}" type="slidenum">
              <a:rPr lang="en-AU"/>
              <a:pPr/>
              <a:t>4</a:t>
            </a:fld>
            <a:endParaRPr lang="en-AU"/>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p:txBody>
          <a:bodyPr/>
          <a:lstStyle/>
          <a:p>
            <a:r>
              <a:rPr lang="en-US">
                <a:latin typeface="Times-Roman" charset="0"/>
              </a:rPr>
              <a:t>The requirements of information security within an organization have undergone two major changes in the last several decades. Before the widespread use of data processing equipment,the security of information felt to be valuable to an organization was provided primarily by physical </a:t>
            </a:r>
            <a:r>
              <a:rPr lang="en-US"/>
              <a:t>(eg. rugged filing cabinets with locks) and administrative mechanisms (eg. Personnel screening procedures during hiring process).</a:t>
            </a:r>
          </a:p>
          <a:p>
            <a:r>
              <a:rPr lang="en-US"/>
              <a:t>Growing computer use implies a need for automated tools for protecting files and other information stored on it. This is especially the case for a shared system, such as a time-sharing system, and even more so for systems that can be accessed over a public telephone network, data network, or the Internet.</a:t>
            </a:r>
          </a:p>
          <a:p>
            <a:r>
              <a:rPr lang="en-US">
                <a:latin typeface="Times-Roman" charset="0"/>
              </a:rPr>
              <a:t>The second major change that affected security is the introduction of distributed systems and the use of networks and communications facilities for carrying data between terminal user and computer and between computer and computer. Network security measures are needed to protect data during their transmission.</a:t>
            </a:r>
            <a:endParaRPr lang="en-US"/>
          </a:p>
          <a:p>
            <a:endParaRPr lang="en-US"/>
          </a:p>
          <a:p>
            <a:endParaRPr lang="en-AU"/>
          </a:p>
        </p:txBody>
      </p:sp>
    </p:spTree>
    <p:extLst>
      <p:ext uri="{BB962C8B-B14F-4D97-AF65-F5344CB8AC3E}">
        <p14:creationId xmlns:p14="http://schemas.microsoft.com/office/powerpoint/2010/main" val="1135441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p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3" name="Google Shape;1483;p5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3333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t>28</a:t>
            </a:fld>
            <a:endParaRPr lang="en-US"/>
          </a:p>
        </p:txBody>
      </p:sp>
    </p:spTree>
    <p:extLst>
      <p:ext uri="{BB962C8B-B14F-4D97-AF65-F5344CB8AC3E}">
        <p14:creationId xmlns:p14="http://schemas.microsoft.com/office/powerpoint/2010/main" val="3318971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a:ln/>
        </p:spPr>
      </p:sp>
      <p:sp>
        <p:nvSpPr>
          <p:cNvPr id="20482"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Tree>
    <p:extLst>
      <p:ext uri="{BB962C8B-B14F-4D97-AF65-F5344CB8AC3E}">
        <p14:creationId xmlns:p14="http://schemas.microsoft.com/office/powerpoint/2010/main" val="4056938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54</a:t>
            </a:fld>
            <a:endParaRPr lang="en-US"/>
          </a:p>
        </p:txBody>
      </p:sp>
    </p:spTree>
    <p:extLst>
      <p:ext uri="{BB962C8B-B14F-4D97-AF65-F5344CB8AC3E}">
        <p14:creationId xmlns:p14="http://schemas.microsoft.com/office/powerpoint/2010/main" val="1596491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74</a:t>
            </a:fld>
            <a:endParaRPr lang="en-US"/>
          </a:p>
        </p:txBody>
      </p:sp>
    </p:spTree>
    <p:extLst>
      <p:ext uri="{BB962C8B-B14F-4D97-AF65-F5344CB8AC3E}">
        <p14:creationId xmlns:p14="http://schemas.microsoft.com/office/powerpoint/2010/main" val="707577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76</a:t>
            </a:fld>
            <a:endParaRPr lang="en-US"/>
          </a:p>
        </p:txBody>
      </p:sp>
    </p:spTree>
    <p:extLst>
      <p:ext uri="{BB962C8B-B14F-4D97-AF65-F5344CB8AC3E}">
        <p14:creationId xmlns:p14="http://schemas.microsoft.com/office/powerpoint/2010/main" val="38784543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solidFill>
                <a:prstClr val="white"/>
              </a:solidFill>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algn="r">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5" name="Picture 6"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402638850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4B19D899-81C2-4C4E-A26B-8E0868004272}" type="datetime1">
              <a:rPr lang="en-US" smtClean="0"/>
              <a:t>6/5/2020</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9A1433-2BD6-474A-B042-E5F0856EF487}" type="slidenum">
              <a:rPr lang="en-GB"/>
              <a:pPr>
                <a:defRPr/>
              </a:pPr>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a:defRPr/>
            </a:pP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a:defRPr/>
            </a:pPr>
            <a:fld id="{78B23240-9A46-45DC-80D8-72E6138EF4CC}" type="slidenum">
              <a:rPr lang="en-IN"/>
              <a:pPr>
                <a:defRPr/>
              </a:pPr>
              <a:t>‹#›</a:t>
            </a:fld>
            <a:endParaRPr lang="en-I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4D183635-D952-4B2F-8873-947A8999A644}" type="datetime1">
              <a:rPr lang="en-US" smtClean="0"/>
              <a:t>6/5/2020</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DBD8A489-38BD-40B0-9083-7E99DA903139}" type="slidenum">
              <a:rPr lang="en-IN"/>
              <a:pPr>
                <a:defRPr/>
              </a:pPr>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6960D8F4-E464-4E64-B058-97822E0BB70D}" type="datetime1">
              <a:rPr lang="en-US" smtClean="0"/>
              <a:t>6/5/2020</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D38CB16-FC74-415F-A778-AFAE7BEAFAF6}" type="slidenum">
              <a:rPr lang="en-IN"/>
              <a:pPr>
                <a:defRPr/>
              </a:pPr>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fld id="{6C6F41E3-09D7-4367-B44E-04FEC5006CD5}" type="datetime1">
              <a:rPr lang="en-US" smtClean="0"/>
              <a:t>6/5/2020</a:t>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6FB1E71-4690-4FD4-BBCF-A3779CD52565}" type="slidenum">
              <a:rPr lang="en-IN"/>
              <a:pPr>
                <a:defRPr/>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fld id="{BCF2829A-9133-48BD-99AC-CAA1C7054F31}" type="datetime1">
              <a:rPr lang="en-US" smtClean="0"/>
              <a:t>6/5/2020</a:t>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9FD64774-6889-4F3F-87B3-82AF987C97C8}" type="slidenum">
              <a:rPr lang="en-IN"/>
              <a:pPr>
                <a:defRPr/>
              </a:pPr>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4ACFAC53-ED91-4B0A-ADD3-96DAFCB50CAE}" type="datetime1">
              <a:rPr lang="en-US" smtClean="0"/>
              <a:t>6/5/2020</a:t>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102715D1-A74F-4481-8AFF-0CF19F1A4227}" type="slidenum">
              <a:rPr lang="en-IN"/>
              <a:pPr>
                <a:defRPr/>
              </a:pPr>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EA6C6F5B-6692-419B-8D2F-5B194C6255A4}" type="datetime1">
              <a:rPr lang="en-US" smtClean="0"/>
              <a:t>6/5/2020</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B936656-7811-4E10-ABA8-C743BA19F43F}" type="slidenum">
              <a:rPr lang="en-IN"/>
              <a:pPr>
                <a:defRPr/>
              </a:pPr>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74DCC2C7-6217-452B-BF05-47A4E4153E2B}" type="datetime1">
              <a:rPr lang="en-US" smtClean="0"/>
              <a:t>6/5/2020</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7A0E505A-A9CD-4645-BB6F-663BC8294A50}" type="slidenum">
              <a:rPr lang="en-IN"/>
              <a:pPr>
                <a:defRPr/>
              </a:pPr>
              <a:t>‹#›</a:t>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C9319E74-928C-426E-83A9-235216EA42D2}" type="datetime1">
              <a:rPr lang="en-US" smtClean="0"/>
              <a:t>6/5/2020</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0FB21827-D599-4054-9CED-35F966873CDF}" type="slidenum">
              <a:rPr lang="en-IN"/>
              <a:pPr>
                <a:defRPr/>
              </a:pPr>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1C12A036-37DD-4EEF-89E9-2F43F8FA3346}" type="datetime1">
              <a:rPr lang="en-US" smtClean="0"/>
              <a:t>6/5/2020</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6872A46-881B-4CE5-A377-400F5AC5756F}" type="slidenum">
              <a:rPr lang="en-IN"/>
              <a:pPr>
                <a:defRPr/>
              </a:pPr>
              <a:t>‹#›</a:t>
            </a:fld>
            <a:endParaRPr lang="en-I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8EAB7544-6B0A-4483-B101-E900197E5431}" type="datetime1">
              <a:rPr lang="en-US" smtClean="0"/>
              <a:t>6/5/2020</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5EFCE0F-DF2D-4465-B568-7505733AD931}" type="slidenum">
              <a:rPr lang="en-IN"/>
              <a:pPr>
                <a:defRPr/>
              </a:pPr>
              <a:t>‹#›</a:t>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smtClean="0"/>
            </a:lvl1pPr>
          </a:lstStyle>
          <a:p>
            <a:pPr>
              <a:defRPr/>
            </a:pP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smtClean="0"/>
            </a:lvl1pPr>
          </a:lstStyle>
          <a:p>
            <a:pPr>
              <a:defRPr/>
            </a:pPr>
            <a:fld id="{578891D9-9DBF-4503-8954-7823A473F5F2}" type="slidenum">
              <a:rPr lang="en-IN"/>
              <a:pPr>
                <a:defRPr/>
              </a:pPr>
              <a:t>‹#›</a:t>
            </a:fld>
            <a:endParaRPr lang="en-IN"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9B31BD30-56D8-4DB4-8285-665D66C436F7}" type="datetime1">
              <a:rPr lang="en-US" smtClean="0"/>
              <a:t>6/5/2020</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7754B72-864B-4419-8417-A1CD80834F11}" type="slidenum">
              <a:rPr lang="en-IN"/>
              <a:pPr>
                <a:defRPr/>
              </a:pPr>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464C1D07-8F77-43F6-8C25-2FCE79A10744}" type="datetime1">
              <a:rPr lang="en-US" smtClean="0"/>
              <a:t>6/5/2020</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3CC4AA0-627E-417E-B63D-B3DF9B458D26}" type="slidenum">
              <a:rPr lang="en-IN"/>
              <a:pPr>
                <a:defRPr/>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fld id="{98EBFF18-0E18-410E-B9C5-230256050B46}" type="datetime1">
              <a:rPr lang="en-US" smtClean="0"/>
              <a:t>6/5/2020</a:t>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5947CB-2DD6-480A-BB8A-9DB725A59BE4}" type="slidenum">
              <a:rPr lang="en-IN"/>
              <a:pPr>
                <a:defRPr/>
              </a:pPr>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fld id="{C04AF9EA-7AEE-4F87-AF94-118D8731C9CA}" type="datetime1">
              <a:rPr lang="en-US" smtClean="0"/>
              <a:t>6/5/2020</a:t>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A44F58-842A-4939-AD5D-04575B8B76C1}" type="slidenum">
              <a:rPr lang="en-IN"/>
              <a:pPr>
                <a:defRPr/>
              </a:pPr>
              <a:t>‹#›</a:t>
            </a:fld>
            <a:endParaRPr lang="en-I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2C9E6FDB-AE4D-4562-873C-F1E00137AE81}" type="datetime1">
              <a:rPr lang="en-US" smtClean="0"/>
              <a:t>6/5/2020</a:t>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062B2FC-FC80-4EAE-B114-A316EDBA5B6E}" type="slidenum">
              <a:rPr lang="en-IN"/>
              <a:pPr>
                <a:defRPr/>
              </a:pPr>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4515B4A0-6E03-4CCA-BB00-2FF17FF5C4ED}" type="datetime1">
              <a:rPr lang="en-US" smtClean="0"/>
              <a:t>6/5/2020</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A333D8C1-C48A-434B-B05D-32EFC992A06D}" type="slidenum">
              <a:rPr lang="en-IN"/>
              <a:pPr>
                <a:defRPr/>
              </a:pPr>
              <a:t>‹#›</a:t>
            </a:fld>
            <a:endParaRPr lang="en-I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C1E94C2E-7180-42B7-BEDF-5C323B6CDDB4}" type="datetime1">
              <a:rPr lang="en-US" smtClean="0"/>
              <a:t>6/5/2020</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ABC52F0-3AC6-4B70-9B7C-80128C5BC8D3}" type="slidenum">
              <a:rPr lang="en-IN"/>
              <a:pPr>
                <a:defRPr/>
              </a:pPr>
              <a:t>‹#›</a:t>
            </a:fld>
            <a:endParaRPr lang="en-I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BCF94816-2493-476A-8B58-F6EA1E982256}" type="datetime1">
              <a:rPr lang="en-US" smtClean="0"/>
              <a:t>6/5/2020</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04F594-7693-4705-8E88-CEADBE86DA53}" type="slidenum">
              <a:rPr lang="en-IN"/>
              <a:pPr>
                <a:defRPr/>
              </a:pPr>
              <a:t>‹#›</a:t>
            </a:fld>
            <a:endParaRPr lang="en-I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C89F87F0-5627-4EC3-B8D1-F8636C8268E6}" type="datetime1">
              <a:rPr lang="en-US" smtClean="0"/>
              <a:t>6/5/2020</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C0806891-6D43-46F3-BFF0-1270190D4E6C}" type="slidenum">
              <a:rPr lang="en-IN"/>
              <a:pPr>
                <a:defRPr/>
              </a:pPr>
              <a:t>‹#›</a:t>
            </a:fld>
            <a:endParaRPr lang="en-IN"/>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3491A655-4AE5-4E43-9694-202DD39AA848}" type="datetime1">
              <a:rPr lang="en-US" smtClean="0"/>
              <a:t>6/5/2020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dirty="0"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Footer Placeholder 4"/>
          <p:cNvSpPr>
            <a:spLocks noGrp="1"/>
          </p:cNvSpPr>
          <p:nvPr>
            <p:ph type="ftr" sz="quarter" idx="11"/>
          </p:nvPr>
        </p:nvSpPr>
        <p:spPr>
          <a:xfrm>
            <a:off x="2195736" y="6237312"/>
            <a:ext cx="4392488" cy="365125"/>
          </a:xfrm>
          <a:prstGeom prst="rect">
            <a:avLst/>
          </a:prstGeom>
        </p:spPr>
        <p:txBody>
          <a:bodyPr/>
          <a:lstStyle>
            <a:lvl1pPr>
              <a:defRPr sz="1200" b="1"/>
            </a:lvl1pPr>
          </a:lstStyle>
          <a:p>
            <a:pPr>
              <a:defRPr/>
            </a:pPr>
            <a:endParaRPr lang="en-US"/>
          </a:p>
        </p:txBody>
      </p:sp>
      <p:sp>
        <p:nvSpPr>
          <p:cNvPr id="6" name="Slide Number Placeholder 5"/>
          <p:cNvSpPr>
            <a:spLocks noGrp="1"/>
          </p:cNvSpPr>
          <p:nvPr>
            <p:ph type="sldNum" sz="quarter" idx="12"/>
          </p:nvPr>
        </p:nvSpPr>
        <p:spPr>
          <a:xfrm>
            <a:off x="8532440" y="6237312"/>
            <a:ext cx="611560" cy="293117"/>
          </a:xfrm>
          <a:prstGeom prst="rect">
            <a:avLst/>
          </a:prstGeom>
        </p:spPr>
        <p:txBody>
          <a:bodyPr/>
          <a:lstStyle>
            <a:lvl1pPr>
              <a:defRPr sz="1600" b="1"/>
            </a:lvl1p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1937788A-3D3C-4320-9746-5AB522588BAC}" type="datetime1">
              <a:rPr lang="en-US" smtClean="0"/>
              <a:t>6/5/2020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fld id="{9F8535C7-BD1C-4E07-B460-118B0C82ED7F}" type="datetime1">
              <a:rPr lang="en-US" smtClean="0"/>
              <a:t>6/5/2020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p>
            <a:pPr>
              <a:defRPr/>
            </a:pPr>
            <a:fld id="{428C8D3A-CCFF-470A-9E1E-0D9ED63475BD}" type="datetime1">
              <a:rPr lang="en-US" smtClean="0"/>
              <a:t>6/5/2020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a:defRPr/>
            </a:pPr>
            <a:fld id="{8EA48083-B175-4873-B569-22CA9E15EA01}" type="datetime1">
              <a:rPr lang="en-US" smtClean="0"/>
              <a:t>6/5/2020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defRPr/>
            </a:pPr>
            <a:fld id="{99A71763-2D91-47B0-AF75-D9EFF8E54A19}" type="datetime1">
              <a:rPr lang="en-US" smtClean="0"/>
              <a:t>6/5/2020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fld id="{448DCE31-B284-4FEC-B16B-E86B7BDA492E}" type="datetime1">
              <a:rPr lang="en-US" smtClean="0"/>
              <a:t>6/5/2020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fld id="{01F2A450-A2DE-41B7-89C6-04BC3360A97B}" type="datetime1">
              <a:rPr lang="en-US" smtClean="0"/>
              <a:t>6/5/2020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0AB9D4E9-4072-4377-9300-DEA81A39FBAD}" type="datetime1">
              <a:rPr lang="en-US" smtClean="0"/>
              <a:t>6/5/2020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048FFA5C-10D9-49DE-B061-3BDCBB3E1510}" type="datetime1">
              <a:rPr lang="en-US" smtClean="0"/>
              <a:t>6/5/2020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917380"/>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2853320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14" name="TextBox 1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25224917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2024525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28746653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40232439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4060183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41390155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7648090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33756660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9163267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173847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35759825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6321459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text" type="tx">
  <p:cSld name="Title and text">
    <p:spTree>
      <p:nvGrpSpPr>
        <p:cNvPr id="1" name="Shape 277"/>
        <p:cNvGrpSpPr/>
        <p:nvPr/>
      </p:nvGrpSpPr>
      <p:grpSpPr>
        <a:xfrm>
          <a:off x="0" y="0"/>
          <a:ext cx="0" cy="0"/>
          <a:chOff x="0" y="0"/>
          <a:chExt cx="0" cy="0"/>
        </a:xfrm>
      </p:grpSpPr>
      <p:sp>
        <p:nvSpPr>
          <p:cNvPr id="278" name="Google Shape;278;p45"/>
          <p:cNvSpPr txBox="1">
            <a:spLocks noGrp="1"/>
          </p:cNvSpPr>
          <p:nvPr>
            <p:ph type="title"/>
          </p:nvPr>
        </p:nvSpPr>
        <p:spPr>
          <a:xfrm>
            <a:off x="685800" y="228600"/>
            <a:ext cx="7772400" cy="990600"/>
          </a:xfrm>
          <a:prstGeom prst="rect">
            <a:avLst/>
          </a:prstGeom>
          <a:noFill/>
          <a:ln>
            <a:noFill/>
          </a:ln>
        </p:spPr>
        <p:txBody>
          <a:bodyPr spcFirstLastPara="1" wrap="square" lIns="91425" tIns="45700" rIns="91425" bIns="45700" anchor="ctr" anchorCtr="0"/>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9" name="Google Shape;279;p45"/>
          <p:cNvSpPr txBox="1">
            <a:spLocks noGrp="1"/>
          </p:cNvSpPr>
          <p:nvPr>
            <p:ph type="body" idx="1"/>
          </p:nvPr>
        </p:nvSpPr>
        <p:spPr>
          <a:xfrm>
            <a:off x="685800" y="1371600"/>
            <a:ext cx="7772400" cy="4687800"/>
          </a:xfrm>
          <a:prstGeom prst="rect">
            <a:avLst/>
          </a:prstGeom>
          <a:noFill/>
          <a:ln>
            <a:noFill/>
          </a:ln>
        </p:spPr>
        <p:txBody>
          <a:bodyPr spcFirstLastPara="1" wrap="square" lIns="91425" tIns="45700" rIns="91425" bIns="45700" anchor="t" anchorCtr="0"/>
          <a:lstStyle>
            <a:lvl1pPr marL="457200" lvl="0" indent="-342900" algn="l" rtl="0">
              <a:lnSpc>
                <a:spcPct val="100000"/>
              </a:lnSpc>
              <a:spcBef>
                <a:spcPts val="360"/>
              </a:spcBef>
              <a:spcAft>
                <a:spcPts val="0"/>
              </a:spcAft>
              <a:buSzPts val="1800"/>
              <a:buChar char="•"/>
              <a:defRPr/>
            </a:lvl1pPr>
            <a:lvl2pPr marL="914400" lvl="1" indent="-342900" algn="l" rtl="0">
              <a:lnSpc>
                <a:spcPct val="100000"/>
              </a:lnSpc>
              <a:spcBef>
                <a:spcPts val="36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280" name="Google Shape;280;p45"/>
          <p:cNvSpPr txBox="1">
            <a:spLocks noGrp="1"/>
          </p:cNvSpPr>
          <p:nvPr>
            <p:ph type="dt" idx="10"/>
          </p:nvPr>
        </p:nvSpPr>
        <p:spPr>
          <a:xfrm>
            <a:off x="228600" y="6400800"/>
            <a:ext cx="1905000" cy="457200"/>
          </a:xfrm>
          <a:prstGeom prst="rect">
            <a:avLst/>
          </a:prstGeom>
          <a:noFill/>
          <a:ln>
            <a:noFill/>
          </a:ln>
        </p:spPr>
        <p:txBody>
          <a:bodyPr spcFirstLastPara="1" wrap="square" lIns="91425" tIns="45700" rIns="91425" bIns="45700" anchor="t" anchorCtr="0"/>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fld id="{DFBBABFE-831E-47A2-8C43-BF67E3A9B8C4}" type="datetime1">
              <a:rPr lang="en-US" smtClean="0"/>
              <a:t>6/5/2020</a:t>
            </a:fld>
            <a:endParaRPr/>
          </a:p>
        </p:txBody>
      </p:sp>
      <p:sp>
        <p:nvSpPr>
          <p:cNvPr id="281" name="Google Shape;281;p45"/>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t" anchorCtr="0"/>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82" name="Google Shape;282;p45"/>
          <p:cNvSpPr txBox="1">
            <a:spLocks noGrp="1"/>
          </p:cNvSpPr>
          <p:nvPr>
            <p:ph type="sldNum" idx="12"/>
          </p:nvPr>
        </p:nvSpPr>
        <p:spPr>
          <a:xfrm>
            <a:off x="6934200" y="6400800"/>
            <a:ext cx="1905000" cy="457200"/>
          </a:xfrm>
          <a:prstGeom prst="rect">
            <a:avLst/>
          </a:prstGeom>
          <a:noFill/>
          <a:ln>
            <a:noFill/>
          </a:ln>
        </p:spPr>
        <p:txBody>
          <a:bodyPr spcFirstLastPara="1" wrap="square" lIns="91425" tIns="45700" rIns="91425" bIns="45700" anchor="t" anchorCtr="0">
            <a:noAutofit/>
          </a:bodyPr>
          <a:lstStyle>
            <a:lvl1pPr marL="0" lvl="0" indent="0" algn="r" rtl="0">
              <a:lnSpc>
                <a:spcPct val="100000"/>
              </a:lnSpc>
              <a:spcBef>
                <a:spcPts val="0"/>
              </a:spcBef>
              <a:spcAft>
                <a:spcPts val="0"/>
              </a:spcAft>
              <a:buNone/>
              <a:defRPr sz="1200">
                <a:latin typeface="Helvetica Neue"/>
                <a:ea typeface="Helvetica Neue"/>
                <a:cs typeface="Helvetica Neue"/>
                <a:sym typeface="Helvetica Neue"/>
              </a:defRPr>
            </a:lvl1pPr>
            <a:lvl2pPr marL="0" lvl="1" indent="0" algn="r" rtl="0">
              <a:lnSpc>
                <a:spcPct val="100000"/>
              </a:lnSpc>
              <a:spcBef>
                <a:spcPts val="0"/>
              </a:spcBef>
              <a:spcAft>
                <a:spcPts val="0"/>
              </a:spcAft>
              <a:buNone/>
              <a:defRPr sz="1200">
                <a:latin typeface="Helvetica Neue"/>
                <a:ea typeface="Helvetica Neue"/>
                <a:cs typeface="Helvetica Neue"/>
                <a:sym typeface="Helvetica Neue"/>
              </a:defRPr>
            </a:lvl2pPr>
            <a:lvl3pPr marL="0" lvl="2" indent="0" algn="r" rtl="0">
              <a:lnSpc>
                <a:spcPct val="100000"/>
              </a:lnSpc>
              <a:spcBef>
                <a:spcPts val="0"/>
              </a:spcBef>
              <a:spcAft>
                <a:spcPts val="0"/>
              </a:spcAft>
              <a:buNone/>
              <a:defRPr sz="1200">
                <a:latin typeface="Helvetica Neue"/>
                <a:ea typeface="Helvetica Neue"/>
                <a:cs typeface="Helvetica Neue"/>
                <a:sym typeface="Helvetica Neue"/>
              </a:defRPr>
            </a:lvl3pPr>
            <a:lvl4pPr marL="0" lvl="3" indent="0" algn="r" rtl="0">
              <a:lnSpc>
                <a:spcPct val="100000"/>
              </a:lnSpc>
              <a:spcBef>
                <a:spcPts val="0"/>
              </a:spcBef>
              <a:spcAft>
                <a:spcPts val="0"/>
              </a:spcAft>
              <a:buNone/>
              <a:defRPr sz="1200">
                <a:latin typeface="Helvetica Neue"/>
                <a:ea typeface="Helvetica Neue"/>
                <a:cs typeface="Helvetica Neue"/>
                <a:sym typeface="Helvetica Neue"/>
              </a:defRPr>
            </a:lvl4pPr>
            <a:lvl5pPr marL="0" lvl="4" indent="0" algn="r" rtl="0">
              <a:lnSpc>
                <a:spcPct val="100000"/>
              </a:lnSpc>
              <a:spcBef>
                <a:spcPts val="0"/>
              </a:spcBef>
              <a:spcAft>
                <a:spcPts val="0"/>
              </a:spcAft>
              <a:buNone/>
              <a:defRPr sz="1200">
                <a:latin typeface="Helvetica Neue"/>
                <a:ea typeface="Helvetica Neue"/>
                <a:cs typeface="Helvetica Neue"/>
                <a:sym typeface="Helvetica Neue"/>
              </a:defRPr>
            </a:lvl5pPr>
            <a:lvl6pPr marL="0" lvl="5" indent="0" algn="r" rtl="0">
              <a:lnSpc>
                <a:spcPct val="100000"/>
              </a:lnSpc>
              <a:spcBef>
                <a:spcPts val="0"/>
              </a:spcBef>
              <a:spcAft>
                <a:spcPts val="0"/>
              </a:spcAft>
              <a:buNone/>
              <a:defRPr sz="1200">
                <a:latin typeface="Helvetica Neue"/>
                <a:ea typeface="Helvetica Neue"/>
                <a:cs typeface="Helvetica Neue"/>
                <a:sym typeface="Helvetica Neue"/>
              </a:defRPr>
            </a:lvl6pPr>
            <a:lvl7pPr marL="0" lvl="6" indent="0" algn="r" rtl="0">
              <a:lnSpc>
                <a:spcPct val="100000"/>
              </a:lnSpc>
              <a:spcBef>
                <a:spcPts val="0"/>
              </a:spcBef>
              <a:spcAft>
                <a:spcPts val="0"/>
              </a:spcAft>
              <a:buNone/>
              <a:defRPr sz="1200">
                <a:latin typeface="Helvetica Neue"/>
                <a:ea typeface="Helvetica Neue"/>
                <a:cs typeface="Helvetica Neue"/>
                <a:sym typeface="Helvetica Neue"/>
              </a:defRPr>
            </a:lvl7pPr>
            <a:lvl8pPr marL="0" lvl="7" indent="0" algn="r" rtl="0">
              <a:lnSpc>
                <a:spcPct val="100000"/>
              </a:lnSpc>
              <a:spcBef>
                <a:spcPts val="0"/>
              </a:spcBef>
              <a:spcAft>
                <a:spcPts val="0"/>
              </a:spcAft>
              <a:buNone/>
              <a:defRPr sz="1200">
                <a:latin typeface="Helvetica Neue"/>
                <a:ea typeface="Helvetica Neue"/>
                <a:cs typeface="Helvetica Neue"/>
                <a:sym typeface="Helvetica Neue"/>
              </a:defRPr>
            </a:lvl8pPr>
            <a:lvl9pPr marL="0" lvl="8" indent="0" algn="r" rtl="0">
              <a:lnSpc>
                <a:spcPct val="100000"/>
              </a:lnSpc>
              <a:spcBef>
                <a:spcPts val="0"/>
              </a:spcBef>
              <a:spcAft>
                <a:spcPts val="0"/>
              </a:spcAft>
              <a:buNone/>
              <a:defRPr sz="1200">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868101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39361319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32875286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347340422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40057730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24302211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2562098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3262460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22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5568340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23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6302937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24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182596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4.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4.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image" Target="../media/image4.png"/><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theme" Target="../theme/theme4.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a:defRPr/>
            </a:pPr>
            <a:fld id="{6E309013-FF58-4A1F-9F7E-C853F950A855}" type="datetime1">
              <a:rPr lang="en-US" smtClean="0"/>
              <a:t>6/5/2020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a:defRPr/>
            </a:pPr>
            <a:fld id="{60DB935C-A2BB-404C-A6C5-67E9068028E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921" r:id="rId14"/>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3076"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4100"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4101"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4102"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TextBox 6"/>
          <p:cNvSpPr txBox="1"/>
          <p:nvPr/>
        </p:nvSpPr>
        <p:spPr>
          <a:xfrm>
            <a:off x="3276600" y="6596390"/>
            <a:ext cx="5867400" cy="261610"/>
          </a:xfrm>
          <a:prstGeom prst="rect">
            <a:avLst/>
          </a:prstGeom>
          <a:noFill/>
        </p:spPr>
        <p:txBody>
          <a:bodyPr wrap="square" rtlCol="0">
            <a:spAutoFit/>
          </a:bodyPr>
          <a:lstStyle/>
          <a:p>
            <a:pPr algn="r"/>
            <a:r>
              <a:rPr lang="en-US" sz="1100" b="1" dirty="0" smtClean="0">
                <a:solidFill>
                  <a:srgbClr val="101141"/>
                </a:solidFill>
                <a:latin typeface="Arial"/>
                <a:cs typeface="Arial"/>
              </a:rPr>
              <a:t>BITS </a:t>
            </a:r>
            <a:r>
              <a:rPr lang="en-US" sz="1100" dirty="0" smtClean="0">
                <a:solidFill>
                  <a:srgbClr val="101141"/>
                </a:solidFill>
                <a:latin typeface="Arial"/>
                <a:cs typeface="Arial"/>
              </a:rPr>
              <a:t>Pilani, Pilani Campus</a:t>
            </a:r>
            <a:endParaRPr lang="en-US" sz="1100" dirty="0">
              <a:solidFill>
                <a:srgbClr val="101141"/>
              </a:solidFill>
              <a:latin typeface="Arial"/>
              <a:cs typeface="Arial"/>
            </a:endParaRPr>
          </a:p>
        </p:txBody>
      </p:sp>
      <p:pic>
        <p:nvPicPr>
          <p:cNvPr id="8" name="Picture 7" descr="Picture 7.png"/>
          <p:cNvPicPr>
            <a:picLocks noChangeAspect="1"/>
          </p:cNvPicPr>
          <p:nvPr/>
        </p:nvPicPr>
        <p:blipFill>
          <a:blip r:embed="rId38" cstate="print"/>
          <a:srcRect l="1923" b="5336"/>
          <a:stretch>
            <a:fillRect/>
          </a:stretch>
        </p:blipFill>
        <p:spPr>
          <a:xfrm>
            <a:off x="6629400" y="-1"/>
            <a:ext cx="2193193" cy="692697"/>
          </a:xfrm>
          <a:prstGeom prst="rect">
            <a:avLst/>
          </a:prstGeom>
        </p:spPr>
      </p:pic>
      <p:grpSp>
        <p:nvGrpSpPr>
          <p:cNvPr id="2" name="Group 8"/>
          <p:cNvGrpSpPr/>
          <p:nvPr/>
        </p:nvGrpSpPr>
        <p:grpSpPr>
          <a:xfrm>
            <a:off x="2133600" y="6553200"/>
            <a:ext cx="7010400" cy="45719"/>
            <a:chOff x="1905000" y="6553200"/>
            <a:chExt cx="7010400" cy="45719"/>
          </a:xfrm>
        </p:grpSpPr>
        <p:sp>
          <p:nvSpPr>
            <p:cNvPr id="10" name="Rectangle 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12"/>
          <p:cNvGrpSpPr/>
          <p:nvPr/>
        </p:nvGrpSpPr>
        <p:grpSpPr>
          <a:xfrm>
            <a:off x="0" y="1295400"/>
            <a:ext cx="7010400" cy="45719"/>
            <a:chOff x="1905000" y="6553200"/>
            <a:chExt cx="7010400" cy="45719"/>
          </a:xfrm>
        </p:grpSpPr>
        <p:sp>
          <p:nvSpPr>
            <p:cNvPr id="14" name="Rectangle 1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22"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 id="2147483941" r:id="rId30"/>
    <p:sldLayoutId id="2147483942" r:id="rId31"/>
    <p:sldLayoutId id="2147483943" r:id="rId32"/>
    <p:sldLayoutId id="2147483944" r:id="rId33"/>
    <p:sldLayoutId id="2147483945" r:id="rId34"/>
    <p:sldLayoutId id="2147483946" r:id="rId35"/>
    <p:sldLayoutId id="2147483947" r:id="rId3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8.xml"/><Relationship Id="rId1" Type="http://schemas.openxmlformats.org/officeDocument/2006/relationships/vmlDrawing" Target="../drawings/vmlDrawing2.vml"/><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38.xml"/><Relationship Id="rId1" Type="http://schemas.openxmlformats.org/officeDocument/2006/relationships/tags" Target="../tags/tag1.xml"/></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image" Target="../media/image27.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26.png"/><Relationship Id="rId17" Type="http://schemas.openxmlformats.org/officeDocument/2006/relationships/image" Target="../media/image65.emf"/><Relationship Id="rId2" Type="http://schemas.openxmlformats.org/officeDocument/2006/relationships/tags" Target="../tags/tag3.xml"/><Relationship Id="rId16" Type="http://schemas.openxmlformats.org/officeDocument/2006/relationships/customXml" Target="../ink/ink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25.png"/><Relationship Id="rId5" Type="http://schemas.openxmlformats.org/officeDocument/2006/relationships/tags" Target="../tags/tag6.xml"/><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tags" Target="../tags/tag5.xml"/><Relationship Id="rId9" Type="http://schemas.openxmlformats.org/officeDocument/2006/relationships/image" Target="../media/image23.png"/><Relationship Id="rId1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xml"/><Relationship Id="rId1" Type="http://schemas.openxmlformats.org/officeDocument/2006/relationships/slideLayout" Target="../slideLayouts/slideLayout38.xml"/><Relationship Id="rId5" Type="http://schemas.openxmlformats.org/officeDocument/2006/relationships/image" Target="../media/image50.emf"/><Relationship Id="rId4" Type="http://schemas.openxmlformats.org/officeDocument/2006/relationships/customXml" Target="../ink/ink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2.xml"/><Relationship Id="rId1" Type="http://schemas.openxmlformats.org/officeDocument/2006/relationships/vmlDrawing" Target="../drawings/vmlDrawing3.vml"/><Relationship Id="rId4" Type="http://schemas.openxmlformats.org/officeDocument/2006/relationships/image" Target="../media/image31.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2.xml"/><Relationship Id="rId1" Type="http://schemas.openxmlformats.org/officeDocument/2006/relationships/vmlDrawing" Target="../drawings/vmlDrawing4.vml"/><Relationship Id="rId4" Type="http://schemas.openxmlformats.org/officeDocument/2006/relationships/image" Target="../media/image32.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42.xml"/><Relationship Id="rId1" Type="http://schemas.openxmlformats.org/officeDocument/2006/relationships/vmlDrawing" Target="../drawings/vmlDrawing5.vml"/><Relationship Id="rId4" Type="http://schemas.openxmlformats.org/officeDocument/2006/relationships/image" Target="../media/image32.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2.xml"/><Relationship Id="rId1" Type="http://schemas.openxmlformats.org/officeDocument/2006/relationships/vmlDrawing" Target="../drawings/vmlDrawing6.vml"/><Relationship Id="rId4" Type="http://schemas.openxmlformats.org/officeDocument/2006/relationships/image" Target="../media/image33.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2.xml"/><Relationship Id="rId1" Type="http://schemas.openxmlformats.org/officeDocument/2006/relationships/vmlDrawing" Target="../drawings/vmlDrawing7.vml"/><Relationship Id="rId4" Type="http://schemas.openxmlformats.org/officeDocument/2006/relationships/image" Target="../media/image33.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2.xml"/><Relationship Id="rId1" Type="http://schemas.openxmlformats.org/officeDocument/2006/relationships/vmlDrawing" Target="../drawings/vmlDrawing8.vml"/><Relationship Id="rId4" Type="http://schemas.openxmlformats.org/officeDocument/2006/relationships/image" Target="../media/image34.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2.xml"/><Relationship Id="rId1" Type="http://schemas.openxmlformats.org/officeDocument/2006/relationships/vmlDrawing" Target="../drawings/vmlDrawing9.vml"/><Relationship Id="rId4" Type="http://schemas.openxmlformats.org/officeDocument/2006/relationships/image" Target="../media/image34.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8.xml"/><Relationship Id="rId1" Type="http://schemas.openxmlformats.org/officeDocument/2006/relationships/vmlDrawing" Target="../drawings/vmlDrawing10.vml"/><Relationship Id="rId4" Type="http://schemas.openxmlformats.org/officeDocument/2006/relationships/image" Target="../media/image35.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Predictive_inference" TargetMode="External"/><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1.xml"/><Relationship Id="rId1" Type="http://schemas.openxmlformats.org/officeDocument/2006/relationships/vmlDrawing" Target="../drawings/vmlDrawing11.vml"/><Relationship Id="rId4" Type="http://schemas.openxmlformats.org/officeDocument/2006/relationships/image" Target="../media/image4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8.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48.xml"/></Relationships>
</file>

<file path=ppt/slides/_rels/slide49.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3.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3.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3.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3.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3.xml"/></Relationships>
</file>

<file path=ppt/slides/_rels/slide6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43.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3.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43.xml"/></Relationships>
</file>

<file path=ppt/slides/_rels/slide74.xml.rels><?xml version="1.0" encoding="UTF-8" standalone="yes"?>
<Relationships xmlns="http://schemas.openxmlformats.org/package/2006/relationships"><Relationship Id="rId8" Type="http://schemas.openxmlformats.org/officeDocument/2006/relationships/hyperlink" Target="https://towardsdatascience.com/building-a-k-nearest-neighbors-k-nn-model-with-scikit-learn-51209555453a" TargetMode="External"/><Relationship Id="rId3" Type="http://schemas.openxmlformats.org/officeDocument/2006/relationships/hyperlink" Target="https://www.coursera.org/learn/ml-foundations/?action=enroll#syllabus" TargetMode="External"/><Relationship Id="rId7" Type="http://schemas.openxmlformats.org/officeDocument/2006/relationships/hyperlink" Target="https://towardsdatascience.com/simple-guide-for-ensemble-learning-methods-d87cc68705a2" TargetMode="External"/><Relationship Id="rId2" Type="http://schemas.openxmlformats.org/officeDocument/2006/relationships/notesSlide" Target="../notesSlides/notesSlide7.xml"/><Relationship Id="rId1" Type="http://schemas.openxmlformats.org/officeDocument/2006/relationships/slideLayout" Target="../slideLayouts/slideLayout38.xml"/><Relationship Id="rId6" Type="http://schemas.openxmlformats.org/officeDocument/2006/relationships/hyperlink" Target="https://towardsdatascience.com/top-10-machine-learning-algorithms-for-data-science-cdb0400a25f9" TargetMode="External"/><Relationship Id="rId5" Type="http://schemas.openxmlformats.org/officeDocument/2006/relationships/hyperlink" Target="https://www.dezyre.com/article/top-10-machine-learning-algorithms/202" TargetMode="External"/><Relationship Id="rId4" Type="http://schemas.openxmlformats.org/officeDocument/2006/relationships/hyperlink" Target="https://medium.com/@sangha_deb/naive-bayes-vs-logistic-regression-a319b07a5d4c"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sebastianraschka.com/blog/2018/model-evaluation-selection-part4.html" TargetMode="External"/><Relationship Id="rId7" Type="http://schemas.openxmlformats.org/officeDocument/2006/relationships/hyperlink" Target="https://www.coursera.org/learn/ml-classification/lecture/N7QA6/multiclass-classification-with-1-versus-all" TargetMode="External"/><Relationship Id="rId2" Type="http://schemas.openxmlformats.org/officeDocument/2006/relationships/hyperlink" Target="https://hackernoon.com/choosing-the-right-machine-learning-algorithm-68126944ce1f" TargetMode="External"/><Relationship Id="rId1" Type="http://schemas.openxmlformats.org/officeDocument/2006/relationships/slideLayout" Target="../slideLayouts/slideLayout42.xml"/><Relationship Id="rId6" Type="http://schemas.openxmlformats.org/officeDocument/2006/relationships/hyperlink" Target="https://www.coursera.org/learn/ml-foundations/?action=enroll#syllabus" TargetMode="External"/><Relationship Id="rId5" Type="http://schemas.openxmlformats.org/officeDocument/2006/relationships/hyperlink" Target="https://machinelearningmastery.com/a-gentle-introduction-to-model-selection-for-machine-learning/" TargetMode="External"/><Relationship Id="rId4" Type="http://schemas.openxmlformats.org/officeDocument/2006/relationships/hyperlink" Target="https://scikit-learn.org/stable/tutorial/machine_learning_map/index.html"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jpeg"/><Relationship Id="rId7" Type="http://schemas.openxmlformats.org/officeDocument/2006/relationships/image" Target="../media/image12.wmf"/><Relationship Id="rId2" Type="http://schemas.openxmlformats.org/officeDocument/2006/relationships/slideLayout" Target="../slideLayouts/slideLayout38.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1.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362200" y="3352800"/>
            <a:ext cx="6172200" cy="1524000"/>
          </a:xfrm>
        </p:spPr>
        <p:txBody>
          <a:bodyPr/>
          <a:lstStyle/>
          <a:p>
            <a:pPr algn="ctr" fontAlgn="auto">
              <a:spcAft>
                <a:spcPts val="0"/>
              </a:spcAft>
              <a:defRPr/>
            </a:pPr>
            <a:r>
              <a:rPr lang="en-US" dirty="0" smtClean="0">
                <a:latin typeface="Arial" charset="0"/>
                <a:cs typeface="Arial" charset="0"/>
              </a:rPr>
              <a:t>C3: Classification</a:t>
            </a:r>
            <a:endParaRPr lang="en-US" dirty="0" smtClean="0">
              <a:solidFill>
                <a:srgbClr val="FFFF66"/>
              </a:solidFill>
              <a:latin typeface="+mn-lt"/>
            </a:endParaRPr>
          </a:p>
        </p:txBody>
      </p:sp>
      <p:sp>
        <p:nvSpPr>
          <p:cNvPr id="5" name="Content Placeholder 1"/>
          <p:cNvSpPr>
            <a:spLocks noGrp="1"/>
          </p:cNvSpPr>
          <p:nvPr>
            <p:ph sz="quarter" idx="4294967295"/>
          </p:nvPr>
        </p:nvSpPr>
        <p:spPr>
          <a:xfrm>
            <a:off x="2690948" y="4926874"/>
            <a:ext cx="5943600" cy="1143000"/>
          </a:xfrm>
          <a:prstGeom prst="rect">
            <a:avLst/>
          </a:prstGeom>
        </p:spPr>
        <p:txBody>
          <a:bodyPr rtlCol="0">
            <a:normAutofit fontScale="85000" lnSpcReduction="20000"/>
          </a:bodyPr>
          <a:lstStyle/>
          <a:p>
            <a:pPr marL="365760" indent="-256032" algn="r" fontAlgn="auto">
              <a:lnSpc>
                <a:spcPct val="100000"/>
              </a:lnSpc>
              <a:spcAft>
                <a:spcPts val="0"/>
              </a:spcAft>
              <a:buClr>
                <a:schemeClr val="accent1"/>
              </a:buClr>
              <a:buSzPct val="68000"/>
              <a:buNone/>
              <a:defRPr/>
            </a:pPr>
            <a:r>
              <a:rPr lang="en-US" sz="2800" smtClean="0">
                <a:solidFill>
                  <a:schemeClr val="bg1"/>
                </a:solidFill>
                <a:latin typeface="+mn-lt"/>
                <a:cs typeface="Courier New" pitchFamily="49" charset="0"/>
              </a:rPr>
              <a:t>Dr. Chetana Gavankar, Ph.D,</a:t>
            </a:r>
          </a:p>
          <a:p>
            <a:pPr marL="365760" indent="-256032" algn="r" fontAlgn="auto">
              <a:lnSpc>
                <a:spcPct val="100000"/>
              </a:lnSpc>
              <a:spcAft>
                <a:spcPts val="0"/>
              </a:spcAft>
              <a:buClr>
                <a:schemeClr val="accent1"/>
              </a:buClr>
              <a:buSzPct val="68000"/>
              <a:buNone/>
              <a:defRPr/>
            </a:pPr>
            <a:r>
              <a:rPr lang="en-US" sz="2800" smtClean="0">
                <a:solidFill>
                  <a:schemeClr val="bg1"/>
                </a:solidFill>
                <a:latin typeface="+mn-lt"/>
                <a:cs typeface="Courier New" pitchFamily="49" charset="0"/>
              </a:rPr>
              <a:t>IIT Bombay-Monash University Australia</a:t>
            </a:r>
          </a:p>
          <a:p>
            <a:pPr marL="365760" indent="-256032" algn="r" fontAlgn="auto">
              <a:lnSpc>
                <a:spcPct val="100000"/>
              </a:lnSpc>
              <a:spcAft>
                <a:spcPts val="0"/>
              </a:spcAft>
              <a:buClr>
                <a:schemeClr val="accent1"/>
              </a:buClr>
              <a:buSzPct val="68000"/>
              <a:buNone/>
              <a:defRPr/>
            </a:pPr>
            <a:r>
              <a:rPr lang="en-US" sz="2800" smtClean="0">
                <a:solidFill>
                  <a:schemeClr val="bg1"/>
                </a:solidFill>
                <a:latin typeface="+mn-lt"/>
                <a:cs typeface="Courier New" pitchFamily="49" charset="0"/>
              </a:rPr>
              <a:t>Chetana.gavankar@pilani.bits-pilani.ac.in</a:t>
            </a:r>
            <a:endParaRPr lang="en-US" sz="2800" dirty="0" smtClean="0">
              <a:solidFill>
                <a:schemeClr val="bg1"/>
              </a:solidFill>
              <a:latin typeface="+mn-lt"/>
              <a:cs typeface="Courier New" pitchFamily="49"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mtClean="0"/>
              <a:t>Illustrating Classification Task</a:t>
            </a:r>
            <a:endParaRPr lang="en-US" altLang="en-US"/>
          </a:p>
        </p:txBody>
      </p:sp>
      <p:graphicFrame>
        <p:nvGraphicFramePr>
          <p:cNvPr id="14339" name="Object 3"/>
          <p:cNvGraphicFramePr>
            <a:graphicFrameLocks noGrp="1" noChangeAspect="1"/>
          </p:cNvGraphicFramePr>
          <p:nvPr>
            <p:ph idx="1"/>
          </p:nvPr>
        </p:nvGraphicFramePr>
        <p:xfrm>
          <a:off x="1131888" y="1600200"/>
          <a:ext cx="6878637" cy="4530725"/>
        </p:xfrm>
        <a:graphic>
          <a:graphicData uri="http://schemas.openxmlformats.org/presentationml/2006/ole">
            <mc:AlternateContent xmlns:mc="http://schemas.openxmlformats.org/markup-compatibility/2006">
              <mc:Choice xmlns:v="urn:schemas-microsoft-com:vml" Requires="v">
                <p:oleObj spid="_x0000_s27736" name="Visio" r:id="rId3" imgW="8424875" imgH="6279741" progId="Visio.Drawing.6">
                  <p:embed/>
                </p:oleObj>
              </mc:Choice>
              <mc:Fallback>
                <p:oleObj name="Visio" r:id="rId3" imgW="8424875" imgH="6279741"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888" y="1600200"/>
                        <a:ext cx="6878637"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942028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113"/>
          <p:cNvSpPr txBox="1">
            <a:spLocks noGrp="1"/>
          </p:cNvSpPr>
          <p:nvPr>
            <p:ph type="title"/>
          </p:nvPr>
        </p:nvSpPr>
        <p:spPr>
          <a:xfrm>
            <a:off x="0" y="557824"/>
            <a:ext cx="6400800" cy="696000"/>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None/>
            </a:pPr>
            <a:r>
              <a:rPr lang="en-US" sz="3600" dirty="0"/>
              <a:t>What We’ll Cover in this Course</a:t>
            </a:r>
          </a:p>
        </p:txBody>
      </p:sp>
      <p:sp>
        <p:nvSpPr>
          <p:cNvPr id="1486" name="Google Shape;1486;p113"/>
          <p:cNvSpPr txBox="1"/>
          <p:nvPr/>
        </p:nvSpPr>
        <p:spPr>
          <a:xfrm>
            <a:off x="228600" y="1501100"/>
            <a:ext cx="8517900" cy="3972600"/>
          </a:xfrm>
          <a:prstGeom prst="rect">
            <a:avLst/>
          </a:prstGeom>
          <a:noFill/>
          <a:ln>
            <a:noFill/>
          </a:ln>
        </p:spPr>
        <p:txBody>
          <a:bodyPr spcFirstLastPara="1" wrap="square" lIns="0" tIns="12700" rIns="0" bIns="0" anchor="t" anchorCtr="0">
            <a:noAutofit/>
          </a:bodyPr>
          <a:lstStyle/>
          <a:p>
            <a:pPr marL="457200" indent="-457200">
              <a:buFont typeface="Arial" panose="020B0604020202020204" pitchFamily="34" charset="0"/>
              <a:buChar char="•"/>
            </a:pPr>
            <a:r>
              <a:rPr lang="en-US" sz="2800" dirty="0" smtClean="0"/>
              <a:t>Nearest-</a:t>
            </a:r>
            <a:r>
              <a:rPr lang="en-US" sz="2800" dirty="0" err="1" smtClean="0"/>
              <a:t>neighbour</a:t>
            </a:r>
            <a:r>
              <a:rPr lang="en-US" sz="2800" dirty="0" smtClean="0"/>
              <a:t> methods – kNN classifier</a:t>
            </a:r>
          </a:p>
          <a:p>
            <a:pPr marL="457200" indent="-457200">
              <a:buFont typeface="Arial" panose="020B0604020202020204" pitchFamily="34" charset="0"/>
              <a:buChar char="•"/>
            </a:pPr>
            <a:r>
              <a:rPr lang="en-IN" sz="2800" dirty="0"/>
              <a:t>Naïve Bayes Classifier</a:t>
            </a:r>
          </a:p>
          <a:p>
            <a:pPr marL="457200" indent="-457200">
              <a:buFont typeface="Arial" panose="020B0604020202020204" pitchFamily="34" charset="0"/>
              <a:buChar char="•"/>
            </a:pPr>
            <a:r>
              <a:rPr lang="en-IN" sz="2800" dirty="0"/>
              <a:t>Logistic Regression</a:t>
            </a:r>
          </a:p>
          <a:p>
            <a:pPr marL="457200" indent="-457200">
              <a:buFont typeface="Arial" panose="020B0604020202020204" pitchFamily="34" charset="0"/>
              <a:buChar char="•"/>
            </a:pPr>
            <a:r>
              <a:rPr lang="en-IN" sz="2800" dirty="0"/>
              <a:t>Decision </a:t>
            </a:r>
            <a:r>
              <a:rPr lang="en-IN" sz="2800" dirty="0" smtClean="0"/>
              <a:t>Tree</a:t>
            </a:r>
          </a:p>
          <a:p>
            <a:pPr marL="457200" indent="-457200">
              <a:buFont typeface="Arial" panose="020B0604020202020204" pitchFamily="34" charset="0"/>
              <a:buChar char="•"/>
            </a:pPr>
            <a:r>
              <a:rPr lang="en-US" sz="2800" dirty="0"/>
              <a:t>Optimization Foundations for Support Vector Machines</a:t>
            </a:r>
            <a:endParaRPr lang="en-IN" sz="2800" dirty="0"/>
          </a:p>
          <a:p>
            <a:pPr marL="457200" indent="-457200">
              <a:buFont typeface="Arial" panose="020B0604020202020204" pitchFamily="34" charset="0"/>
              <a:buChar char="•"/>
            </a:pPr>
            <a:r>
              <a:rPr lang="en-IN" sz="2800" dirty="0"/>
              <a:t>Support Vector </a:t>
            </a:r>
            <a:r>
              <a:rPr lang="en-IN" sz="2800" dirty="0" smtClean="0"/>
              <a:t>Machines</a:t>
            </a:r>
          </a:p>
          <a:p>
            <a:pPr marL="457200" indent="-457200">
              <a:buFont typeface="Arial" panose="020B0604020202020204" pitchFamily="34" charset="0"/>
              <a:buChar char="•"/>
            </a:pPr>
            <a:r>
              <a:rPr lang="en-US" sz="2800" dirty="0"/>
              <a:t>Support Vector Machines in overlapping class distributions &amp; Kernels </a:t>
            </a:r>
          </a:p>
          <a:p>
            <a:pPr marL="457200" indent="-457200">
              <a:buFont typeface="Arial" panose="020B0604020202020204" pitchFamily="34" charset="0"/>
              <a:buChar char="•"/>
            </a:pPr>
            <a:r>
              <a:rPr lang="en-IN" sz="2800" dirty="0" smtClean="0"/>
              <a:t>Ensemble </a:t>
            </a:r>
            <a:r>
              <a:rPr lang="en-IN" sz="2800" dirty="0"/>
              <a:t>Methods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smtClean="0"/>
          </a:p>
          <a:p>
            <a:endParaRPr lang="en-US" sz="2800" dirty="0" smtClean="0"/>
          </a:p>
          <a:p>
            <a:endParaRPr lang="en-US" sz="2800" dirty="0"/>
          </a:p>
          <a:p>
            <a:pPr marL="355600" indent="-342900" fontAlgn="auto">
              <a:spcBef>
                <a:spcPts val="0"/>
              </a:spcBef>
              <a:spcAft>
                <a:spcPts val="0"/>
              </a:spcAft>
              <a:buClr>
                <a:srgbClr val="000000"/>
              </a:buClr>
              <a:buSzPts val="2800"/>
              <a:buFont typeface="Arial" panose="020B0604020202020204"/>
              <a:buChar char="•"/>
            </a:pPr>
            <a:endParaRPr sz="2800" kern="0" dirty="0">
              <a:solidFill>
                <a:srgbClr val="000000"/>
              </a:solidFill>
              <a:latin typeface="Trebuchet MS" panose="020B0603020202020204"/>
              <a:ea typeface="Trebuchet MS" panose="020B0603020202020204"/>
              <a:cs typeface="Trebuchet MS" panose="020B0603020202020204"/>
              <a:sym typeface="Trebuchet MS" panose="020B0603020202020204"/>
            </a:endParaRPr>
          </a:p>
          <a:p>
            <a:pPr marL="755650" lvl="1" indent="-285750" fontAlgn="auto">
              <a:spcBef>
                <a:spcPts val="40"/>
              </a:spcBef>
              <a:spcAft>
                <a:spcPts val="0"/>
              </a:spcAft>
              <a:buClr>
                <a:srgbClr val="000000"/>
              </a:buClr>
              <a:buSzPts val="2400"/>
              <a:buFont typeface="Arial" panose="020B0604020202020204"/>
              <a:buChar char="–"/>
            </a:pPr>
            <a:endParaRPr lang="en-US" sz="2400" kern="0" dirty="0" smtClean="0">
              <a:solidFill>
                <a:srgbClr val="000000"/>
              </a:solidFill>
              <a:latin typeface="Trebuchet MS" panose="020B0603020202020204"/>
              <a:ea typeface="Trebuchet MS" panose="020B0603020202020204"/>
              <a:cs typeface="Trebuchet MS" panose="020B0603020202020204"/>
              <a:sym typeface="Trebuchet MS" panose="020B0603020202020204"/>
            </a:endParaRPr>
          </a:p>
        </p:txBody>
      </p:sp>
      <p:sp>
        <p:nvSpPr>
          <p:cNvPr id="1488" name="Google Shape;1488;p113"/>
          <p:cNvSpPr/>
          <p:nvPr/>
        </p:nvSpPr>
        <p:spPr>
          <a:xfrm>
            <a:off x="0" y="5473700"/>
            <a:ext cx="9143999" cy="48158"/>
          </a:xfrm>
          <a:prstGeom prst="rect">
            <a:avLst/>
          </a:prstGeom>
          <a:blipFill rotWithShape="1">
            <a:blip r:embed="rId3"/>
            <a:stretch>
              <a:fillRect/>
            </a:stretch>
          </a:blipFill>
          <a:ln>
            <a:noFill/>
          </a:ln>
        </p:spPr>
        <p:txBody>
          <a:bodyPr spcFirstLastPara="1" wrap="square" lIns="0" tIns="0" rIns="0" bIns="0" anchor="t" anchorCtr="0">
            <a:noAutofit/>
          </a:bodyPr>
          <a:lstStyle/>
          <a:p>
            <a:pPr fontAlgn="auto">
              <a:spcBef>
                <a:spcPts val="0"/>
              </a:spcBef>
              <a:spcAft>
                <a:spcPts val="0"/>
              </a:spcAft>
              <a:buClr>
                <a:srgbClr val="000000"/>
              </a:buClr>
              <a:buFont typeface="Arial" panose="020B0604020202020204"/>
              <a:buNone/>
            </a:pPr>
            <a:endParaRPr sz="1800" kern="0">
              <a:solidFill>
                <a:srgbClr val="000000"/>
              </a:solidFill>
              <a:latin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23679439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t>Types of Classification</a:t>
            </a:r>
            <a:endParaRPr lang="en-US" sz="4000" b="1" dirty="0"/>
          </a:p>
        </p:txBody>
      </p:sp>
      <p:sp>
        <p:nvSpPr>
          <p:cNvPr id="3" name="Content Placeholder 2"/>
          <p:cNvSpPr>
            <a:spLocks noGrp="1"/>
          </p:cNvSpPr>
          <p:nvPr>
            <p:ph idx="1"/>
          </p:nvPr>
        </p:nvSpPr>
        <p:spPr/>
        <p:txBody>
          <a:bodyPr/>
          <a:lstStyle/>
          <a:p>
            <a:r>
              <a:rPr lang="en-US" dirty="0"/>
              <a:t>Non-probabilistic </a:t>
            </a:r>
            <a:r>
              <a:rPr lang="en-US" dirty="0" err="1"/>
              <a:t>e.g</a:t>
            </a:r>
            <a:r>
              <a:rPr lang="en-US" dirty="0"/>
              <a:t>, k</a:t>
            </a:r>
            <a:r>
              <a:rPr lang="en-US" dirty="0" smtClean="0"/>
              <a:t>NN</a:t>
            </a:r>
          </a:p>
          <a:p>
            <a:r>
              <a:rPr lang="en-US" dirty="0" smtClean="0"/>
              <a:t>Probabilistic</a:t>
            </a:r>
          </a:p>
          <a:p>
            <a:pPr lvl="1"/>
            <a:r>
              <a:rPr lang="en-US" dirty="0"/>
              <a:t> Discriminative approach </a:t>
            </a:r>
            <a:r>
              <a:rPr lang="en-US" dirty="0" smtClean="0"/>
              <a:t>Ex: Logistic Regression</a:t>
            </a:r>
          </a:p>
          <a:p>
            <a:pPr lvl="1"/>
            <a:r>
              <a:rPr lang="en-US" dirty="0"/>
              <a:t>Generative approach </a:t>
            </a:r>
            <a:r>
              <a:rPr lang="en-US" dirty="0" smtClean="0"/>
              <a:t>Ex: Naïve Bayes</a:t>
            </a:r>
          </a:p>
          <a:p>
            <a:r>
              <a:rPr lang="en-US" dirty="0" smtClean="0"/>
              <a:t>Discriminant Functions Ex: SVM</a:t>
            </a:r>
          </a:p>
          <a:p>
            <a:r>
              <a:rPr lang="en-US" dirty="0" smtClean="0"/>
              <a:t>Tree-based Models Ex: Decision Tree</a:t>
            </a:r>
          </a:p>
          <a:p>
            <a:endParaRPr lang="en-US" dirty="0"/>
          </a:p>
        </p:txBody>
      </p:sp>
    </p:spTree>
    <p:extLst>
      <p:ext uri="{BB962C8B-B14F-4D97-AF65-F5344CB8AC3E}">
        <p14:creationId xmlns:p14="http://schemas.microsoft.com/office/powerpoint/2010/main" val="20395369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0" y="597694"/>
            <a:ext cx="8763000" cy="850106"/>
          </a:xfrm>
        </p:spPr>
        <p:txBody>
          <a:bodyPr/>
          <a:lstStyle/>
          <a:p>
            <a:r>
              <a:rPr lang="en-US" b="1" dirty="0"/>
              <a:t>Non-probabilistic </a:t>
            </a:r>
            <a:r>
              <a:rPr lang="en-US" dirty="0" smtClean="0"/>
              <a:t>- </a:t>
            </a:r>
            <a:r>
              <a:rPr lang="en-US" altLang="en-US" b="1" dirty="0" smtClean="0"/>
              <a:t>Classification </a:t>
            </a:r>
            <a:r>
              <a:rPr lang="en-US" altLang="en-US" b="1" dirty="0"/>
              <a:t>Using Distance</a:t>
            </a:r>
          </a:p>
        </p:txBody>
      </p:sp>
      <p:sp>
        <p:nvSpPr>
          <p:cNvPr id="214019" name="Rectangle 3"/>
          <p:cNvSpPr>
            <a:spLocks noGrp="1" noChangeArrowheads="1"/>
          </p:cNvSpPr>
          <p:nvPr>
            <p:ph type="body" idx="1"/>
          </p:nvPr>
        </p:nvSpPr>
        <p:spPr>
          <a:xfrm>
            <a:off x="609600" y="1447800"/>
            <a:ext cx="7924800" cy="4454525"/>
          </a:xfrm>
        </p:spPr>
        <p:txBody>
          <a:bodyPr/>
          <a:lstStyle/>
          <a:p>
            <a:pPr>
              <a:lnSpc>
                <a:spcPct val="90000"/>
              </a:lnSpc>
            </a:pPr>
            <a:r>
              <a:rPr lang="en-US" altLang="en-US" dirty="0"/>
              <a:t>Place items in class to which  they are “closest”.</a:t>
            </a:r>
          </a:p>
          <a:p>
            <a:pPr>
              <a:lnSpc>
                <a:spcPct val="90000"/>
              </a:lnSpc>
            </a:pPr>
            <a:r>
              <a:rPr lang="en-US" altLang="en-US" dirty="0"/>
              <a:t>Must determine distance between an item and a class.</a:t>
            </a:r>
          </a:p>
          <a:p>
            <a:pPr>
              <a:lnSpc>
                <a:spcPct val="90000"/>
              </a:lnSpc>
            </a:pPr>
            <a:r>
              <a:rPr lang="en-US" altLang="en-US" dirty="0"/>
              <a:t>Classes represented by</a:t>
            </a:r>
          </a:p>
          <a:p>
            <a:pPr lvl="1">
              <a:lnSpc>
                <a:spcPct val="90000"/>
              </a:lnSpc>
            </a:pPr>
            <a:r>
              <a:rPr lang="en-US" altLang="en-US" sz="2800" b="1" i="1" dirty="0">
                <a:solidFill>
                  <a:schemeClr val="tx2"/>
                </a:solidFill>
              </a:rPr>
              <a:t>Centroid:</a:t>
            </a:r>
            <a:r>
              <a:rPr lang="en-US" altLang="en-US" sz="2800" dirty="0"/>
              <a:t> Central value.</a:t>
            </a:r>
          </a:p>
          <a:p>
            <a:pPr lvl="1">
              <a:lnSpc>
                <a:spcPct val="90000"/>
              </a:lnSpc>
            </a:pPr>
            <a:r>
              <a:rPr lang="en-US" altLang="en-US" sz="2800" b="1" i="1" dirty="0" err="1">
                <a:solidFill>
                  <a:schemeClr val="tx2"/>
                </a:solidFill>
              </a:rPr>
              <a:t>Medoid</a:t>
            </a:r>
            <a:r>
              <a:rPr lang="en-US" altLang="en-US" sz="2800" b="1" i="1" dirty="0">
                <a:solidFill>
                  <a:schemeClr val="tx2"/>
                </a:solidFill>
              </a:rPr>
              <a:t>:</a:t>
            </a:r>
            <a:r>
              <a:rPr lang="en-US" altLang="en-US" sz="2800" b="1" i="1" dirty="0">
                <a:solidFill>
                  <a:schemeClr val="accent2"/>
                </a:solidFill>
              </a:rPr>
              <a:t> </a:t>
            </a:r>
            <a:r>
              <a:rPr lang="en-US" altLang="en-US" sz="2800" dirty="0"/>
              <a:t> Representative point.</a:t>
            </a:r>
          </a:p>
          <a:p>
            <a:pPr lvl="1">
              <a:lnSpc>
                <a:spcPct val="90000"/>
              </a:lnSpc>
            </a:pPr>
            <a:r>
              <a:rPr lang="en-US" altLang="en-US" sz="2800" dirty="0"/>
              <a:t>Individual points</a:t>
            </a:r>
          </a:p>
          <a:p>
            <a:pPr>
              <a:lnSpc>
                <a:spcPct val="90000"/>
              </a:lnSpc>
            </a:pPr>
            <a:r>
              <a:rPr lang="en-US" altLang="en-US" sz="3200" dirty="0"/>
              <a:t>Algorithm: </a:t>
            </a:r>
            <a:r>
              <a:rPr lang="en-US" altLang="en-US" sz="3200" dirty="0" smtClean="0"/>
              <a:t>kNN</a:t>
            </a:r>
            <a:endParaRPr lang="en-US" altLang="en-US" sz="3200" dirty="0"/>
          </a:p>
          <a:p>
            <a:pPr>
              <a:lnSpc>
                <a:spcPct val="90000"/>
              </a:lnSpc>
            </a:pPr>
            <a:endParaRPr lang="en-US" altLang="en-US" dirty="0"/>
          </a:p>
        </p:txBody>
      </p:sp>
    </p:spTree>
    <p:extLst>
      <p:ext uri="{BB962C8B-B14F-4D97-AF65-F5344CB8AC3E}">
        <p14:creationId xmlns:p14="http://schemas.microsoft.com/office/powerpoint/2010/main" val="29489926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475" y="304800"/>
            <a:ext cx="6995864" cy="850106"/>
          </a:xfrm>
        </p:spPr>
        <p:txBody>
          <a:bodyPr/>
          <a:lstStyle/>
          <a:p>
            <a:r>
              <a:rPr lang="en-IN" b="1" dirty="0" smtClean="0"/>
              <a:t>Non-probabilistic Classification (</a:t>
            </a:r>
            <a:r>
              <a:rPr lang="en-IN" b="1" dirty="0" err="1" smtClean="0"/>
              <a:t>kNN</a:t>
            </a:r>
            <a:r>
              <a:rPr lang="en-IN" b="1" dirty="0"/>
              <a:t>)</a:t>
            </a:r>
            <a:endParaRPr lang="en-US" b="1" dirty="0"/>
          </a:p>
        </p:txBody>
      </p:sp>
      <p:sp>
        <p:nvSpPr>
          <p:cNvPr id="3" name="Text Placeholder 2"/>
          <p:cNvSpPr>
            <a:spLocks noGrp="1"/>
          </p:cNvSpPr>
          <p:nvPr>
            <p:ph idx="1"/>
          </p:nvPr>
        </p:nvSpPr>
        <p:spPr/>
        <p:txBody>
          <a:bodyPr>
            <a:normAutofit/>
          </a:bodyPr>
          <a:lstStyle/>
          <a:p>
            <a:r>
              <a:rPr lang="en-IN" dirty="0"/>
              <a:t>k-Nearest Neighbour Classifier</a:t>
            </a:r>
            <a:endParaRPr lang="en-US" dirty="0" smtClean="0"/>
          </a:p>
          <a:p>
            <a:r>
              <a:rPr lang="en-US" dirty="0" smtClean="0"/>
              <a:t>Instance </a:t>
            </a:r>
            <a:r>
              <a:rPr lang="en-US" dirty="0"/>
              <a:t>based classification</a:t>
            </a:r>
          </a:p>
          <a:p>
            <a:r>
              <a:rPr lang="en-US" dirty="0"/>
              <a:t>An object is </a:t>
            </a:r>
            <a:r>
              <a:rPr lang="en-IN" dirty="0"/>
              <a:t>assigned to the class most common among its </a:t>
            </a:r>
            <a:r>
              <a:rPr lang="en-IN" i="1" dirty="0"/>
              <a:t>k</a:t>
            </a:r>
            <a:r>
              <a:rPr lang="en-IN" dirty="0"/>
              <a:t> nearest neighbours</a:t>
            </a:r>
          </a:p>
          <a:p>
            <a:r>
              <a:rPr lang="en-IN" dirty="0"/>
              <a:t>How to determine optimal k ?</a:t>
            </a:r>
          </a:p>
          <a:p>
            <a:endParaRPr lang="en-US" dirty="0"/>
          </a:p>
          <a:p>
            <a:pPr lvl="1"/>
            <a:endParaRPr lang="en-US" dirty="0"/>
          </a:p>
        </p:txBody>
      </p:sp>
      <p:pic>
        <p:nvPicPr>
          <p:cNvPr id="2" name="Picture 1">
            <a:extLst>
              <a:ext uri="{FF2B5EF4-FFF2-40B4-BE49-F238E27FC236}">
                <a16:creationId xmlns:a16="http://schemas.microsoft.com/office/drawing/2014/main" xmlns="" id="{DCC8ADB6-4819-8B47-AD3B-CAE46650FBD1}"/>
              </a:ext>
            </a:extLst>
          </p:cNvPr>
          <p:cNvPicPr>
            <a:picLocks noChangeAspect="1"/>
          </p:cNvPicPr>
          <p:nvPr/>
        </p:nvPicPr>
        <p:blipFill>
          <a:blip r:embed="rId2"/>
          <a:stretch>
            <a:fillRect/>
          </a:stretch>
        </p:blipFill>
        <p:spPr>
          <a:xfrm>
            <a:off x="3524250" y="4495800"/>
            <a:ext cx="2095500" cy="1885950"/>
          </a:xfrm>
          <a:prstGeom prst="rect">
            <a:avLst/>
          </a:prstGeom>
        </p:spPr>
      </p:pic>
    </p:spTree>
    <p:extLst>
      <p:ext uri="{BB962C8B-B14F-4D97-AF65-F5344CB8AC3E}">
        <p14:creationId xmlns:p14="http://schemas.microsoft.com/office/powerpoint/2010/main" val="39215951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ltLang="en-US" b="1" dirty="0"/>
              <a:t>K Nearest Neighbor </a:t>
            </a:r>
            <a:r>
              <a:rPr lang="en-US" altLang="en-US" b="1" dirty="0" smtClean="0"/>
              <a:t>(kNN)</a:t>
            </a:r>
            <a:endParaRPr lang="en-US" altLang="en-US" b="1" dirty="0"/>
          </a:p>
        </p:txBody>
      </p:sp>
      <p:sp>
        <p:nvSpPr>
          <p:cNvPr id="215043" name="Rectangle 3"/>
          <p:cNvSpPr>
            <a:spLocks noGrp="1" noChangeArrowheads="1"/>
          </p:cNvSpPr>
          <p:nvPr>
            <p:ph type="body" idx="1"/>
          </p:nvPr>
        </p:nvSpPr>
        <p:spPr>
          <a:xfrm>
            <a:off x="609600" y="1641475"/>
            <a:ext cx="7924800" cy="4454525"/>
          </a:xfrm>
        </p:spPr>
        <p:txBody>
          <a:bodyPr/>
          <a:lstStyle/>
          <a:p>
            <a:r>
              <a:rPr lang="en-US" altLang="en-US"/>
              <a:t>Training set includes classes.</a:t>
            </a:r>
          </a:p>
          <a:p>
            <a:r>
              <a:rPr lang="en-US" altLang="en-US"/>
              <a:t>Examine K items near item to be classified.</a:t>
            </a:r>
          </a:p>
          <a:p>
            <a:r>
              <a:rPr lang="en-US" altLang="en-US"/>
              <a:t>New item placed in class with the most number of close items.</a:t>
            </a:r>
          </a:p>
          <a:p>
            <a:r>
              <a:rPr lang="en-US" altLang="en-US"/>
              <a:t>O(q) for each tuple to be classified.  (Here q is the size of the training set.)</a:t>
            </a:r>
          </a:p>
          <a:p>
            <a:pPr>
              <a:buFont typeface="Wingdings" panose="05000000000000000000" pitchFamily="2" charset="2"/>
              <a:buNone/>
            </a:pPr>
            <a:endParaRPr lang="en-US" altLang="en-US"/>
          </a:p>
          <a:p>
            <a:endParaRPr lang="en-US" altLang="en-US"/>
          </a:p>
        </p:txBody>
      </p:sp>
    </p:spTree>
    <p:extLst>
      <p:ext uri="{BB962C8B-B14F-4D97-AF65-F5344CB8AC3E}">
        <p14:creationId xmlns:p14="http://schemas.microsoft.com/office/powerpoint/2010/main" val="42921183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ltLang="en-US" dirty="0"/>
              <a:t>KNN</a:t>
            </a:r>
          </a:p>
        </p:txBody>
      </p:sp>
      <p:pic>
        <p:nvPicPr>
          <p:cNvPr id="216067" name="Picture 3" descr="classkn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2200" y="1695450"/>
            <a:ext cx="4551363" cy="4476750"/>
          </a:xfrm>
          <a:prstGeom prst="rect">
            <a:avLst/>
          </a:prstGeom>
          <a:noFill/>
          <a:ln w="38100">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4520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KNN applications</a:t>
            </a:r>
            <a:endParaRPr lang="en-US" dirty="0"/>
          </a:p>
        </p:txBody>
      </p:sp>
      <p:sp>
        <p:nvSpPr>
          <p:cNvPr id="3" name="Content Placeholder 2"/>
          <p:cNvSpPr>
            <a:spLocks noGrp="1"/>
          </p:cNvSpPr>
          <p:nvPr>
            <p:ph idx="1"/>
          </p:nvPr>
        </p:nvSpPr>
        <p:spPr/>
        <p:txBody>
          <a:bodyPr/>
          <a:lstStyle/>
          <a:p>
            <a:r>
              <a:rPr lang="en-US" dirty="0"/>
              <a:t>Despite its simplicity, </a:t>
            </a:r>
            <a:r>
              <a:rPr lang="en-US" b="1" dirty="0"/>
              <a:t>KNN</a:t>
            </a:r>
            <a:r>
              <a:rPr lang="en-US" dirty="0"/>
              <a:t> can outperform more powerful classifiers and is used in a variety of </a:t>
            </a:r>
            <a:r>
              <a:rPr lang="en-US" b="1" dirty="0"/>
              <a:t>applications</a:t>
            </a:r>
            <a:r>
              <a:rPr lang="en-US" dirty="0"/>
              <a:t> such as economic </a:t>
            </a:r>
            <a:r>
              <a:rPr lang="en-US" dirty="0" smtClean="0"/>
              <a:t>forecasting and </a:t>
            </a:r>
            <a:r>
              <a:rPr lang="en-US" dirty="0"/>
              <a:t>genetics.</a:t>
            </a:r>
            <a:endParaRPr lang="en-US" dirty="0"/>
          </a:p>
        </p:txBody>
      </p:sp>
    </p:spTree>
    <p:extLst>
      <p:ext uri="{BB962C8B-B14F-4D97-AF65-F5344CB8AC3E}">
        <p14:creationId xmlns:p14="http://schemas.microsoft.com/office/powerpoint/2010/main" val="146992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21602" t="13469" r="21604" b="17502"/>
          <a:stretch/>
        </p:blipFill>
        <p:spPr>
          <a:xfrm>
            <a:off x="22485" y="723602"/>
            <a:ext cx="8283315" cy="5660267"/>
          </a:xfrm>
          <a:prstGeom prst="rect">
            <a:avLst/>
          </a:prstGeom>
        </p:spPr>
      </p:pic>
    </p:spTree>
    <p:extLst>
      <p:ext uri="{BB962C8B-B14F-4D97-AF65-F5344CB8AC3E}">
        <p14:creationId xmlns:p14="http://schemas.microsoft.com/office/powerpoint/2010/main" val="22668771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2630389" y="2106135"/>
            <a:ext cx="1663756" cy="2108743"/>
          </a:xfrm>
          <a:custGeom>
            <a:avLst/>
            <a:gdLst>
              <a:gd name="connsiteX0" fmla="*/ 284261 w 1663756"/>
              <a:gd name="connsiteY0" fmla="*/ 208440 h 2108743"/>
              <a:gd name="connsiteX1" fmla="*/ 93761 w 1663756"/>
              <a:gd name="connsiteY1" fmla="*/ 1303815 h 2108743"/>
              <a:gd name="connsiteX2" fmla="*/ 1541561 w 1663756"/>
              <a:gd name="connsiteY2" fmla="*/ 2075340 h 2108743"/>
              <a:gd name="connsiteX3" fmla="*/ 1436786 w 1663756"/>
              <a:gd name="connsiteY3" fmla="*/ 179865 h 2108743"/>
              <a:gd name="connsiteX4" fmla="*/ 284261 w 1663756"/>
              <a:gd name="connsiteY4" fmla="*/ 208440 h 2108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756" h="2108743">
                <a:moveTo>
                  <a:pt x="284261" y="208440"/>
                </a:moveTo>
                <a:cubicBezTo>
                  <a:pt x="60424" y="395765"/>
                  <a:pt x="-115789" y="992665"/>
                  <a:pt x="93761" y="1303815"/>
                </a:cubicBezTo>
                <a:cubicBezTo>
                  <a:pt x="303311" y="1614965"/>
                  <a:pt x="1317724" y="2262665"/>
                  <a:pt x="1541561" y="2075340"/>
                </a:cubicBezTo>
                <a:cubicBezTo>
                  <a:pt x="1765398" y="1888015"/>
                  <a:pt x="1652686" y="494190"/>
                  <a:pt x="1436786" y="179865"/>
                </a:cubicBezTo>
                <a:cubicBezTo>
                  <a:pt x="1220886" y="-134460"/>
                  <a:pt x="508098" y="21115"/>
                  <a:pt x="284261" y="208440"/>
                </a:cubicBezTo>
                <a:close/>
              </a:path>
            </a:pathLst>
          </a:cu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 name="Freeform 15"/>
          <p:cNvSpPr/>
          <p:nvPr/>
        </p:nvSpPr>
        <p:spPr>
          <a:xfrm>
            <a:off x="1137079" y="3264544"/>
            <a:ext cx="1394374" cy="1519823"/>
          </a:xfrm>
          <a:custGeom>
            <a:avLst/>
            <a:gdLst>
              <a:gd name="connsiteX0" fmla="*/ 605996 w 1394374"/>
              <a:gd name="connsiteY0" fmla="*/ 126356 h 1519823"/>
              <a:gd name="connsiteX1" fmla="*/ 15446 w 1394374"/>
              <a:gd name="connsiteY1" fmla="*/ 774056 h 1519823"/>
              <a:gd name="connsiteX2" fmla="*/ 1253696 w 1394374"/>
              <a:gd name="connsiteY2" fmla="*/ 1507481 h 1519823"/>
              <a:gd name="connsiteX3" fmla="*/ 1291796 w 1394374"/>
              <a:gd name="connsiteY3" fmla="*/ 135881 h 1519823"/>
              <a:gd name="connsiteX4" fmla="*/ 605996 w 1394374"/>
              <a:gd name="connsiteY4" fmla="*/ 126356 h 151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374" h="1519823">
                <a:moveTo>
                  <a:pt x="605996" y="126356"/>
                </a:moveTo>
                <a:cubicBezTo>
                  <a:pt x="393271" y="232718"/>
                  <a:pt x="-92504" y="543868"/>
                  <a:pt x="15446" y="774056"/>
                </a:cubicBezTo>
                <a:cubicBezTo>
                  <a:pt x="123396" y="1004244"/>
                  <a:pt x="1040971" y="1613843"/>
                  <a:pt x="1253696" y="1507481"/>
                </a:cubicBezTo>
                <a:cubicBezTo>
                  <a:pt x="1466421" y="1401119"/>
                  <a:pt x="1402921" y="370831"/>
                  <a:pt x="1291796" y="135881"/>
                </a:cubicBezTo>
                <a:cubicBezTo>
                  <a:pt x="1180671" y="-99069"/>
                  <a:pt x="818721" y="19994"/>
                  <a:pt x="605996" y="126356"/>
                </a:cubicBezTo>
                <a:close/>
              </a:path>
            </a:pathLst>
          </a:cu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14" name="Group 13"/>
          <p:cNvGrpSpPr/>
          <p:nvPr/>
        </p:nvGrpSpPr>
        <p:grpSpPr>
          <a:xfrm>
            <a:off x="564840" y="2253982"/>
            <a:ext cx="3521936" cy="3215167"/>
            <a:chOff x="2057400" y="971550"/>
            <a:chExt cx="4386544" cy="4004467"/>
          </a:xfrm>
        </p:grpSpPr>
        <p:sp>
          <p:nvSpPr>
            <p:cNvPr id="2" name="Oval 1"/>
            <p:cNvSpPr/>
            <p:nvPr/>
          </p:nvSpPr>
          <p:spPr>
            <a:xfrm>
              <a:off x="3184422" y="2992642"/>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868950" y="2944403"/>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71498" y="3379718"/>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484306" y="264041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ross 5"/>
            <p:cNvSpPr/>
            <p:nvPr/>
          </p:nvSpPr>
          <p:spPr>
            <a:xfrm rot="2734294">
              <a:off x="5002286" y="2205198"/>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p:cNvSpPr/>
            <p:nvPr/>
          </p:nvSpPr>
          <p:spPr>
            <a:xfrm rot="2734294">
              <a:off x="5127933" y="1396215"/>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p:cNvSpPr/>
            <p:nvPr/>
          </p:nvSpPr>
          <p:spPr>
            <a:xfrm rot="2734294">
              <a:off x="5680417" y="1894197"/>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ross 8"/>
            <p:cNvSpPr/>
            <p:nvPr/>
          </p:nvSpPr>
          <p:spPr>
            <a:xfrm rot="2734294">
              <a:off x="5110632" y="1867799"/>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459400" y="4324350"/>
              <a:ext cx="615330" cy="651667"/>
            </a:xfrm>
            <a:prstGeom prst="rect">
              <a:avLst/>
            </a:prstGeom>
            <a:noFill/>
          </p:spPr>
          <p:txBody>
            <a:bodyPr wrap="none" rtlCol="0">
              <a:spAutoFit/>
            </a:bodyPr>
            <a:lstStyle/>
            <a:p>
              <a:r>
                <a:rPr lang="en-US" sz="2800" dirty="0"/>
                <a:t>x</a:t>
              </a:r>
              <a:r>
                <a:rPr lang="en-US" sz="2800" baseline="-25000" dirty="0"/>
                <a:t>1</a:t>
              </a:r>
            </a:p>
          </p:txBody>
        </p:sp>
        <p:sp>
          <p:nvSpPr>
            <p:cNvPr id="11" name="TextBox 10"/>
            <p:cNvSpPr txBox="1"/>
            <p:nvPr/>
          </p:nvSpPr>
          <p:spPr>
            <a:xfrm>
              <a:off x="2057400" y="2153803"/>
              <a:ext cx="615330" cy="651667"/>
            </a:xfrm>
            <a:prstGeom prst="rect">
              <a:avLst/>
            </a:prstGeom>
            <a:noFill/>
          </p:spPr>
          <p:txBody>
            <a:bodyPr wrap="none" rtlCol="0">
              <a:spAutoFit/>
            </a:bodyPr>
            <a:lstStyle/>
            <a:p>
              <a:r>
                <a:rPr lang="en-US" sz="2800" dirty="0"/>
                <a:t>x</a:t>
              </a:r>
              <a:r>
                <a:rPr lang="en-US" sz="2800" baseline="-25000" dirty="0"/>
                <a:t>2</a:t>
              </a:r>
            </a:p>
          </p:txBody>
        </p:sp>
        <p:cxnSp>
          <p:nvCxnSpPr>
            <p:cNvPr id="12" name="Straight Arrow Connector 11"/>
            <p:cNvCxnSpPr/>
            <p:nvPr/>
          </p:nvCxnSpPr>
          <p:spPr>
            <a:xfrm flipV="1">
              <a:off x="2733804" y="971550"/>
              <a:ext cx="0" cy="348766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543696" y="419156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811863" y="1632657"/>
            <a:ext cx="3256365" cy="461665"/>
          </a:xfrm>
          <a:prstGeom prst="rect">
            <a:avLst/>
          </a:prstGeom>
          <a:noFill/>
        </p:spPr>
        <p:txBody>
          <a:bodyPr wrap="square" rtlCol="0">
            <a:spAutoFit/>
          </a:bodyPr>
          <a:lstStyle/>
          <a:p>
            <a:r>
              <a:rPr lang="en-US" sz="2400" dirty="0" smtClean="0"/>
              <a:t>Generative:</a:t>
            </a:r>
            <a:endParaRPr lang="en-US" sz="2400" dirty="0"/>
          </a:p>
        </p:txBody>
      </p:sp>
      <p:grpSp>
        <p:nvGrpSpPr>
          <p:cNvPr id="38" name="Group 37"/>
          <p:cNvGrpSpPr/>
          <p:nvPr/>
        </p:nvGrpSpPr>
        <p:grpSpPr>
          <a:xfrm>
            <a:off x="4689349" y="2298164"/>
            <a:ext cx="3521936" cy="3215167"/>
            <a:chOff x="2057400" y="971550"/>
            <a:chExt cx="4386544" cy="4004467"/>
          </a:xfrm>
        </p:grpSpPr>
        <p:sp>
          <p:nvSpPr>
            <p:cNvPr id="39" name="Oval 38"/>
            <p:cNvSpPr/>
            <p:nvPr/>
          </p:nvSpPr>
          <p:spPr>
            <a:xfrm>
              <a:off x="3184422" y="2992642"/>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868950" y="2944403"/>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571498" y="3379718"/>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484306" y="264041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ross 42"/>
            <p:cNvSpPr/>
            <p:nvPr/>
          </p:nvSpPr>
          <p:spPr>
            <a:xfrm rot="2734294">
              <a:off x="5002286" y="2205198"/>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ross 43"/>
            <p:cNvSpPr/>
            <p:nvPr/>
          </p:nvSpPr>
          <p:spPr>
            <a:xfrm rot="2734294">
              <a:off x="5127933" y="1396215"/>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ross 44"/>
            <p:cNvSpPr/>
            <p:nvPr/>
          </p:nvSpPr>
          <p:spPr>
            <a:xfrm rot="2734294">
              <a:off x="5680417" y="1894197"/>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ross 45"/>
            <p:cNvSpPr/>
            <p:nvPr/>
          </p:nvSpPr>
          <p:spPr>
            <a:xfrm rot="2734294">
              <a:off x="5110632" y="1867799"/>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4459400" y="4324350"/>
              <a:ext cx="615330" cy="651667"/>
            </a:xfrm>
            <a:prstGeom prst="rect">
              <a:avLst/>
            </a:prstGeom>
            <a:noFill/>
          </p:spPr>
          <p:txBody>
            <a:bodyPr wrap="none" rtlCol="0">
              <a:spAutoFit/>
            </a:bodyPr>
            <a:lstStyle/>
            <a:p>
              <a:r>
                <a:rPr lang="en-US" sz="2800" dirty="0"/>
                <a:t>x</a:t>
              </a:r>
              <a:r>
                <a:rPr lang="en-US" sz="2800" baseline="-25000" dirty="0"/>
                <a:t>1</a:t>
              </a:r>
            </a:p>
          </p:txBody>
        </p:sp>
        <p:sp>
          <p:nvSpPr>
            <p:cNvPr id="48" name="TextBox 47"/>
            <p:cNvSpPr txBox="1"/>
            <p:nvPr/>
          </p:nvSpPr>
          <p:spPr>
            <a:xfrm>
              <a:off x="2057400" y="2153803"/>
              <a:ext cx="615330" cy="651667"/>
            </a:xfrm>
            <a:prstGeom prst="rect">
              <a:avLst/>
            </a:prstGeom>
            <a:noFill/>
          </p:spPr>
          <p:txBody>
            <a:bodyPr wrap="none" rtlCol="0">
              <a:spAutoFit/>
            </a:bodyPr>
            <a:lstStyle/>
            <a:p>
              <a:r>
                <a:rPr lang="en-US" sz="2800" dirty="0"/>
                <a:t>x</a:t>
              </a:r>
              <a:r>
                <a:rPr lang="en-US" sz="2800" baseline="-25000" dirty="0"/>
                <a:t>2</a:t>
              </a:r>
            </a:p>
          </p:txBody>
        </p:sp>
        <p:cxnSp>
          <p:nvCxnSpPr>
            <p:cNvPr id="49" name="Straight Arrow Connector 48"/>
            <p:cNvCxnSpPr/>
            <p:nvPr/>
          </p:nvCxnSpPr>
          <p:spPr>
            <a:xfrm flipV="1">
              <a:off x="2733804" y="971550"/>
              <a:ext cx="0" cy="348766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543696" y="419156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4988273" y="1621607"/>
            <a:ext cx="3256365" cy="461665"/>
          </a:xfrm>
          <a:prstGeom prst="rect">
            <a:avLst/>
          </a:prstGeom>
          <a:noFill/>
        </p:spPr>
        <p:txBody>
          <a:bodyPr wrap="square" rtlCol="0">
            <a:spAutoFit/>
          </a:bodyPr>
          <a:lstStyle/>
          <a:p>
            <a:r>
              <a:rPr lang="en-US" sz="2400" dirty="0" smtClean="0"/>
              <a:t>Discriminative:</a:t>
            </a:r>
            <a:endParaRPr lang="en-US" sz="2400" dirty="0"/>
          </a:p>
        </p:txBody>
      </p:sp>
      <p:cxnSp>
        <p:nvCxnSpPr>
          <p:cNvPr id="19" name="Straight Connector 18"/>
          <p:cNvCxnSpPr/>
          <p:nvPr/>
        </p:nvCxnSpPr>
        <p:spPr>
          <a:xfrm>
            <a:off x="5833323" y="2808781"/>
            <a:ext cx="1686084" cy="1859823"/>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7547189" y="4231670"/>
            <a:ext cx="1444411" cy="584775"/>
          </a:xfrm>
          <a:prstGeom prst="rect">
            <a:avLst/>
          </a:prstGeom>
          <a:noFill/>
        </p:spPr>
        <p:txBody>
          <a:bodyPr wrap="square" rtlCol="0">
            <a:spAutoFit/>
          </a:bodyPr>
          <a:lstStyle/>
          <a:p>
            <a:r>
              <a:rPr lang="en-US" dirty="0" smtClean="0"/>
              <a:t>Decision Boundary</a:t>
            </a:r>
            <a:endParaRPr lang="en-US" dirty="0"/>
          </a:p>
        </p:txBody>
      </p:sp>
      <p:sp>
        <p:nvSpPr>
          <p:cNvPr id="54" name="Title 1"/>
          <p:cNvSpPr txBox="1">
            <a:spLocks/>
          </p:cNvSpPr>
          <p:nvPr/>
        </p:nvSpPr>
        <p:spPr>
          <a:xfrm>
            <a:off x="0" y="152400"/>
            <a:ext cx="8382000" cy="85010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3200" b="1" dirty="0" smtClean="0"/>
              <a:t>Probabilistic Generative Model versus Probabilistic Discriminative Model</a:t>
            </a:r>
            <a:r>
              <a:rPr lang="en-US" b="1" dirty="0" smtClean="0"/>
              <a:t/>
            </a:r>
            <a:br>
              <a:rPr lang="en-US" b="1" dirty="0" smtClean="0"/>
            </a:br>
            <a:endParaRPr lang="en-US" b="1" dirty="0"/>
          </a:p>
        </p:txBody>
      </p:sp>
    </p:spTree>
    <p:extLst>
      <p:ext uri="{BB962C8B-B14F-4D97-AF65-F5344CB8AC3E}">
        <p14:creationId xmlns:p14="http://schemas.microsoft.com/office/powerpoint/2010/main" val="26682260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04800" y="4419600"/>
            <a:ext cx="8839200" cy="2209800"/>
          </a:xfrm>
        </p:spPr>
        <p:txBody>
          <a:bodyPr rtlCol="0">
            <a:normAutofit fontScale="77500" lnSpcReduction="20000"/>
          </a:bodyPr>
          <a:lstStyle/>
          <a:p>
            <a:pPr marL="365760" indent="-256032" algn="ctr" fontAlgn="auto">
              <a:lnSpc>
                <a:spcPct val="100000"/>
              </a:lnSpc>
              <a:spcAft>
                <a:spcPts val="0"/>
              </a:spcAft>
              <a:buClr>
                <a:schemeClr val="accent1"/>
              </a:buClr>
              <a:buSzPct val="68000"/>
              <a:defRPr/>
            </a:pPr>
            <a:r>
              <a:rPr lang="en-US" sz="3600" dirty="0" smtClean="0">
                <a:latin typeface="+mn-lt"/>
                <a:cs typeface="Courier New" pitchFamily="49" charset="0"/>
              </a:rPr>
              <a:t>Session 1</a:t>
            </a:r>
          </a:p>
          <a:p>
            <a:pPr marL="365760" indent="-256032" algn="ctr" fontAlgn="auto">
              <a:lnSpc>
                <a:spcPct val="100000"/>
              </a:lnSpc>
              <a:spcAft>
                <a:spcPts val="0"/>
              </a:spcAft>
              <a:buClr>
                <a:schemeClr val="accent1"/>
              </a:buClr>
              <a:buSzPct val="68000"/>
              <a:defRPr/>
            </a:pPr>
            <a:r>
              <a:rPr lang="en-US" sz="3600" dirty="0" smtClean="0">
                <a:latin typeface="+mn-lt"/>
                <a:cs typeface="Courier New" pitchFamily="49" charset="0"/>
              </a:rPr>
              <a:t>Date </a:t>
            </a:r>
            <a:r>
              <a:rPr lang="en-US" sz="3600" dirty="0" smtClean="0">
                <a:latin typeface="+mn-lt"/>
                <a:cs typeface="Courier New" pitchFamily="49" charset="0"/>
              </a:rPr>
              <a:t>–</a:t>
            </a:r>
            <a:r>
              <a:rPr lang="en-US" sz="3600" dirty="0" smtClean="0">
                <a:latin typeface="+mn-lt"/>
                <a:cs typeface="Courier New" pitchFamily="49" charset="0"/>
              </a:rPr>
              <a:t>06</a:t>
            </a:r>
            <a:r>
              <a:rPr lang="en-US" sz="3600" dirty="0" smtClean="0">
                <a:latin typeface="+mn-lt"/>
                <a:cs typeface="Courier New" pitchFamily="49" charset="0"/>
              </a:rPr>
              <a:t>/06/2020</a:t>
            </a:r>
            <a:endParaRPr lang="en-US" sz="3600" dirty="0" smtClean="0">
              <a:latin typeface="+mn-lt"/>
              <a:cs typeface="Courier New" pitchFamily="49" charset="0"/>
            </a:endParaRPr>
          </a:p>
          <a:p>
            <a:pPr marL="365760" indent="-256032" algn="ctr" fontAlgn="auto">
              <a:lnSpc>
                <a:spcPct val="100000"/>
              </a:lnSpc>
              <a:spcAft>
                <a:spcPts val="0"/>
              </a:spcAft>
              <a:buClr>
                <a:schemeClr val="accent1"/>
              </a:buClr>
              <a:buSzPct val="68000"/>
              <a:defRPr/>
            </a:pPr>
            <a:r>
              <a:rPr lang="en-US" sz="3600" dirty="0" smtClean="0">
                <a:latin typeface="+mn-lt"/>
                <a:cs typeface="Courier New" pitchFamily="49" charset="0"/>
              </a:rPr>
              <a:t>Time –  10 am to 12pm</a:t>
            </a:r>
          </a:p>
          <a:p>
            <a:pPr marR="176530" lvl="0">
              <a:lnSpc>
                <a:spcPct val="120000"/>
              </a:lnSpc>
              <a:spcBef>
                <a:spcPts val="1170"/>
              </a:spcBef>
              <a:spcAft>
                <a:spcPts val="0"/>
              </a:spcAft>
            </a:pPr>
            <a:r>
              <a:rPr lang="en-US" sz="2600" b="0" dirty="0">
                <a:latin typeface="+mn-lt"/>
                <a:ea typeface="Trebuchet MS"/>
                <a:cs typeface="Trebuchet MS"/>
                <a:sym typeface="Trebuchet MS"/>
              </a:rPr>
              <a:t>These slides are prepared by the instructor, with grateful acknowledgement of  Prof. </a:t>
            </a:r>
            <a:r>
              <a:rPr lang="en-US" sz="2600" b="0" dirty="0">
                <a:latin typeface="+mn-lt"/>
                <a:ea typeface="Trebuchet MS"/>
                <a:cs typeface="Trebuchet MS"/>
              </a:rPr>
              <a:t>Carlos Guestrin, Prof. Emily Fox</a:t>
            </a:r>
            <a:r>
              <a:rPr lang="en-US" sz="2600" b="0" dirty="0">
                <a:latin typeface="+mn-lt"/>
                <a:ea typeface="Trebuchet MS"/>
                <a:cs typeface="Trebuchet MS"/>
                <a:sym typeface="Trebuchet MS"/>
              </a:rPr>
              <a:t> and  many others who made  their course materials freely available online.</a:t>
            </a:r>
          </a:p>
          <a:p>
            <a:pPr lvl="0">
              <a:lnSpc>
                <a:spcPct val="117083"/>
              </a:lnSpc>
              <a:spcAft>
                <a:spcPts val="0"/>
              </a:spcAft>
            </a:pPr>
            <a:endParaRPr lang="en-US" sz="3200" dirty="0">
              <a:latin typeface="Trebuchet MS"/>
              <a:ea typeface="Trebuchet MS"/>
              <a:cs typeface="Trebuchet MS"/>
              <a:sym typeface="Trebuchet MS"/>
            </a:endParaRPr>
          </a:p>
          <a:p>
            <a:pPr marL="365760" indent="-256032" algn="ctr" fontAlgn="auto">
              <a:lnSpc>
                <a:spcPct val="100000"/>
              </a:lnSpc>
              <a:spcAft>
                <a:spcPts val="0"/>
              </a:spcAft>
              <a:buClr>
                <a:schemeClr val="accent1"/>
              </a:buClr>
              <a:buSzPct val="68000"/>
              <a:defRPr/>
            </a:pPr>
            <a:endParaRPr lang="en-US" sz="3600" dirty="0" smtClean="0">
              <a:latin typeface="+mn-lt"/>
              <a:cs typeface="Courier New" pitchFamily="49"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1C7C5043-A7ED-364C-9EA8-CFCD29F244C1}"/>
              </a:ext>
            </a:extLst>
          </p:cNvPr>
          <p:cNvSpPr>
            <a:spLocks noGrp="1"/>
          </p:cNvSpPr>
          <p:nvPr>
            <p:ph type="subTitle" idx="1"/>
          </p:nvPr>
        </p:nvSpPr>
        <p:spPr/>
        <p:txBody>
          <a:bodyPr>
            <a:normAutofit/>
          </a:bodyPr>
          <a:lstStyle/>
          <a:p>
            <a:r>
              <a:rPr lang="en-US" dirty="0"/>
              <a:t>Probabilistic Generative Vs Probabilistic Discriminative Models</a:t>
            </a:r>
          </a:p>
        </p:txBody>
      </p:sp>
      <p:graphicFrame>
        <p:nvGraphicFramePr>
          <p:cNvPr id="2" name="Table 1">
            <a:extLst>
              <a:ext uri="{FF2B5EF4-FFF2-40B4-BE49-F238E27FC236}">
                <a16:creationId xmlns:a16="http://schemas.microsoft.com/office/drawing/2014/main" xmlns="" id="{F87EE572-3A9A-FB44-92F3-3945FFB059DB}"/>
              </a:ext>
            </a:extLst>
          </p:cNvPr>
          <p:cNvGraphicFramePr>
            <a:graphicFrameLocks noGrp="1"/>
          </p:cNvGraphicFramePr>
          <p:nvPr>
            <p:extLst>
              <p:ext uri="{D42A27DB-BD31-4B8C-83A1-F6EECF244321}">
                <p14:modId xmlns:p14="http://schemas.microsoft.com/office/powerpoint/2010/main" val="2063534126"/>
              </p:ext>
            </p:extLst>
          </p:nvPr>
        </p:nvGraphicFramePr>
        <p:xfrm>
          <a:off x="381000" y="1600199"/>
          <a:ext cx="8001000" cy="4277929"/>
        </p:xfrm>
        <a:graphic>
          <a:graphicData uri="http://schemas.openxmlformats.org/drawingml/2006/table">
            <a:tbl>
              <a:tblPr firstRow="1" bandRow="1">
                <a:tableStyleId>{5C22544A-7EE6-4342-B048-85BDC9FD1C3A}</a:tableStyleId>
              </a:tblPr>
              <a:tblGrid>
                <a:gridCol w="4000500">
                  <a:extLst>
                    <a:ext uri="{9D8B030D-6E8A-4147-A177-3AD203B41FA5}">
                      <a16:colId xmlns:a16="http://schemas.microsoft.com/office/drawing/2014/main" xmlns="" val="3608313146"/>
                    </a:ext>
                  </a:extLst>
                </a:gridCol>
                <a:gridCol w="4000500">
                  <a:extLst>
                    <a:ext uri="{9D8B030D-6E8A-4147-A177-3AD203B41FA5}">
                      <a16:colId xmlns:a16="http://schemas.microsoft.com/office/drawing/2014/main" xmlns="" val="2789756905"/>
                    </a:ext>
                  </a:extLst>
                </a:gridCol>
              </a:tblGrid>
              <a:tr h="423309">
                <a:tc>
                  <a:txBody>
                    <a:bodyPr/>
                    <a:lstStyle/>
                    <a:p>
                      <a:r>
                        <a:rPr lang="en-US" sz="2000" b="1" i="0" dirty="0">
                          <a:latin typeface="Helvetica" pitchFamily="2" charset="0"/>
                        </a:rPr>
                        <a:t>Generative Model</a:t>
                      </a:r>
                    </a:p>
                  </a:txBody>
                  <a:tcPr marL="68580" marR="68580" marT="34290" marB="34290"/>
                </a:tc>
                <a:tc>
                  <a:txBody>
                    <a:bodyPr/>
                    <a:lstStyle/>
                    <a:p>
                      <a:r>
                        <a:rPr lang="en-US" sz="2000" b="1" i="0" dirty="0">
                          <a:latin typeface="Helvetica" pitchFamily="2" charset="0"/>
                        </a:rPr>
                        <a:t>Discriminative Model</a:t>
                      </a:r>
                    </a:p>
                  </a:txBody>
                  <a:tcPr marL="68580" marR="68580" marT="34290" marB="34290"/>
                </a:tc>
                <a:extLst>
                  <a:ext uri="{0D108BD9-81ED-4DB2-BD59-A6C34878D82A}">
                    <a16:rowId xmlns:a16="http://schemas.microsoft.com/office/drawing/2014/main" xmlns="" val="1800931561"/>
                  </a:ext>
                </a:extLst>
              </a:tr>
              <a:tr h="743652">
                <a:tc>
                  <a:txBody>
                    <a:bodyPr/>
                    <a:lstStyle/>
                    <a:p>
                      <a:r>
                        <a:rPr lang="en-US" sz="2000" b="0" i="0" dirty="0">
                          <a:latin typeface="Helvetica" pitchFamily="2" charset="0"/>
                        </a:rPr>
                        <a:t>Derive joint probability distribution using training data</a:t>
                      </a:r>
                    </a:p>
                  </a:txBody>
                  <a:tcPr marL="68580" marR="68580" marT="34290" marB="34290"/>
                </a:tc>
                <a:tc>
                  <a:txBody>
                    <a:bodyPr/>
                    <a:lstStyle/>
                    <a:p>
                      <a:r>
                        <a:rPr lang="en-US" sz="2000" b="0" i="0" dirty="0">
                          <a:latin typeface="Helvetica" pitchFamily="2" charset="0"/>
                        </a:rPr>
                        <a:t>Derive conditional probability from training data</a:t>
                      </a:r>
                    </a:p>
                  </a:txBody>
                  <a:tcPr marL="68580" marR="68580" marT="34290" marB="34290"/>
                </a:tc>
                <a:extLst>
                  <a:ext uri="{0D108BD9-81ED-4DB2-BD59-A6C34878D82A}">
                    <a16:rowId xmlns:a16="http://schemas.microsoft.com/office/drawing/2014/main" xmlns="" val="1969996876"/>
                  </a:ext>
                </a:extLst>
              </a:tr>
              <a:tr h="1384336">
                <a:tc>
                  <a:txBody>
                    <a:bodyPr/>
                    <a:lstStyle/>
                    <a:p>
                      <a:r>
                        <a:rPr lang="en-US" sz="2000" b="0" i="0" dirty="0">
                          <a:latin typeface="Helvetica" pitchFamily="2" charset="0"/>
                        </a:rPr>
                        <a:t>Requires considerably large training set to generate an decent model</a:t>
                      </a:r>
                    </a:p>
                  </a:txBody>
                  <a:tcPr marL="68580" marR="68580" marT="34290" marB="34290"/>
                </a:tc>
                <a:tc>
                  <a:txBody>
                    <a:bodyPr/>
                    <a:lstStyle/>
                    <a:p>
                      <a:r>
                        <a:rPr lang="en-US" sz="2000" b="0" i="0" dirty="0">
                          <a:latin typeface="Helvetica" pitchFamily="2" charset="0"/>
                        </a:rPr>
                        <a:t>Can work with moderate sized data as well, since the conditional probability is drawn from given input set directly</a:t>
                      </a:r>
                    </a:p>
                  </a:txBody>
                  <a:tcPr marL="68580" marR="68580" marT="34290" marB="34290"/>
                </a:tc>
                <a:extLst>
                  <a:ext uri="{0D108BD9-81ED-4DB2-BD59-A6C34878D82A}">
                    <a16:rowId xmlns:a16="http://schemas.microsoft.com/office/drawing/2014/main" xmlns="" val="3393852279"/>
                  </a:ext>
                </a:extLst>
              </a:tr>
              <a:tr h="743652">
                <a:tc>
                  <a:txBody>
                    <a:bodyPr/>
                    <a:lstStyle/>
                    <a:p>
                      <a:r>
                        <a:rPr lang="en-US" sz="2000" b="0" i="0" dirty="0">
                          <a:latin typeface="Helvetica" pitchFamily="2" charset="0"/>
                        </a:rPr>
                        <a:t>Models the actual distribution of each class</a:t>
                      </a:r>
                    </a:p>
                  </a:txBody>
                  <a:tcPr marL="68580" marR="68580" marT="34290" marB="34290"/>
                </a:tc>
                <a:tc>
                  <a:txBody>
                    <a:bodyPr/>
                    <a:lstStyle/>
                    <a:p>
                      <a:r>
                        <a:rPr lang="en-US" sz="2000" b="0" i="0" dirty="0">
                          <a:latin typeface="Helvetica" pitchFamily="2" charset="0"/>
                        </a:rPr>
                        <a:t>Models the decision boundary between classes</a:t>
                      </a:r>
                    </a:p>
                  </a:txBody>
                  <a:tcPr marL="68580" marR="68580" marT="34290" marB="34290"/>
                </a:tc>
                <a:extLst>
                  <a:ext uri="{0D108BD9-81ED-4DB2-BD59-A6C34878D82A}">
                    <a16:rowId xmlns:a16="http://schemas.microsoft.com/office/drawing/2014/main" xmlns="" val="1115301061"/>
                  </a:ext>
                </a:extLst>
              </a:tr>
              <a:tr h="743652">
                <a:tc>
                  <a:txBody>
                    <a:bodyPr/>
                    <a:lstStyle/>
                    <a:p>
                      <a:r>
                        <a:rPr lang="en-US" sz="2000" b="0" i="0" dirty="0">
                          <a:latin typeface="Helvetica" pitchFamily="2" charset="0"/>
                        </a:rPr>
                        <a:t>Use Bayesian theory to assign input to a </a:t>
                      </a:r>
                      <a:r>
                        <a:rPr lang="en-US" sz="2000" b="0" i="0" dirty="0" smtClean="0">
                          <a:latin typeface="Helvetica" pitchFamily="2" charset="0"/>
                        </a:rPr>
                        <a:t>class</a:t>
                      </a:r>
                    </a:p>
                    <a:p>
                      <a:r>
                        <a:rPr lang="en-US" sz="2000" b="0" i="0" dirty="0" smtClean="0">
                          <a:latin typeface="Helvetica" pitchFamily="2" charset="0"/>
                        </a:rPr>
                        <a:t>Ex: Naïve Bayes Model</a:t>
                      </a:r>
                      <a:endParaRPr lang="en-US" sz="2000" b="0" i="0" dirty="0">
                        <a:latin typeface="Helvetica" pitchFamily="2" charset="0"/>
                      </a:endParaRPr>
                    </a:p>
                  </a:txBody>
                  <a:tcPr marL="68580" marR="68580" marT="34290" marB="34290"/>
                </a:tc>
                <a:tc>
                  <a:txBody>
                    <a:bodyPr/>
                    <a:lstStyle/>
                    <a:p>
                      <a:r>
                        <a:rPr lang="en-US" sz="2000" b="0" i="0" dirty="0">
                          <a:latin typeface="Helvetica" pitchFamily="2" charset="0"/>
                        </a:rPr>
                        <a:t>Use maximum likelihood to assign an input to a </a:t>
                      </a:r>
                      <a:r>
                        <a:rPr lang="en-US" sz="2000" b="0" i="0" dirty="0" smtClean="0">
                          <a:latin typeface="Helvetica" pitchFamily="2" charset="0"/>
                        </a:rPr>
                        <a:t>class</a:t>
                      </a:r>
                    </a:p>
                    <a:p>
                      <a:r>
                        <a:rPr lang="en-US" sz="2000" b="0" i="0" dirty="0" smtClean="0">
                          <a:latin typeface="Helvetica" pitchFamily="2" charset="0"/>
                        </a:rPr>
                        <a:t>Ex: Logistic Regression</a:t>
                      </a:r>
                      <a:endParaRPr lang="en-US" sz="2000" b="0" i="0" dirty="0">
                        <a:latin typeface="Helvetica" pitchFamily="2" charset="0"/>
                      </a:endParaRPr>
                    </a:p>
                  </a:txBody>
                  <a:tcPr marL="68580" marR="68580" marT="34290" marB="34290"/>
                </a:tc>
                <a:extLst>
                  <a:ext uri="{0D108BD9-81ED-4DB2-BD59-A6C34878D82A}">
                    <a16:rowId xmlns:a16="http://schemas.microsoft.com/office/drawing/2014/main" xmlns="" val="482890952"/>
                  </a:ext>
                </a:extLst>
              </a:tr>
            </a:tbl>
          </a:graphicData>
        </a:graphic>
      </p:graphicFrame>
      <p:sp>
        <p:nvSpPr>
          <p:cNvPr id="9" name="Title 1"/>
          <p:cNvSpPr txBox="1">
            <a:spLocks/>
          </p:cNvSpPr>
          <p:nvPr/>
        </p:nvSpPr>
        <p:spPr>
          <a:xfrm>
            <a:off x="0" y="152400"/>
            <a:ext cx="8382000" cy="85010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3200" b="1" dirty="0" smtClean="0"/>
              <a:t>Probabilistic Generative Model versus Probabilistic Discriminative Model</a:t>
            </a:r>
            <a:r>
              <a:rPr lang="en-US" b="1" dirty="0" smtClean="0"/>
              <a:t/>
            </a:r>
            <a:br>
              <a:rPr lang="en-US" b="1" dirty="0" smtClean="0"/>
            </a:br>
            <a:endParaRPr lang="en-US" sz="2400" dirty="0">
              <a:latin typeface="Tahoma" charset="0"/>
              <a:ea typeface="+mn-ea"/>
              <a:cs typeface="+mn-cs"/>
            </a:endParaRPr>
          </a:p>
        </p:txBody>
      </p:sp>
    </p:spTree>
    <p:extLst>
      <p:ext uri="{BB962C8B-B14F-4D97-AF65-F5344CB8AC3E}">
        <p14:creationId xmlns:p14="http://schemas.microsoft.com/office/powerpoint/2010/main" val="24749542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6120680" cy="850106"/>
          </a:xfrm>
        </p:spPr>
        <p:txBody>
          <a:bodyPr/>
          <a:lstStyle/>
          <a:p>
            <a:r>
              <a:rPr lang="en-US" b="1" dirty="0" smtClean="0"/>
              <a:t>Naïve Bayes Classifier Applications</a:t>
            </a:r>
            <a:endParaRPr lang="en-US" b="1" dirty="0"/>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045014"/>
            <a:ext cx="8229600" cy="3636334"/>
          </a:xfrm>
        </p:spPr>
      </p:pic>
    </p:spTree>
    <p:extLst>
      <p:ext uri="{BB962C8B-B14F-4D97-AF65-F5344CB8AC3E}">
        <p14:creationId xmlns:p14="http://schemas.microsoft.com/office/powerpoint/2010/main" val="721408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lstStyle/>
          <a:p>
            <a:r>
              <a:rPr lang="en-US" altLang="ko-KR" dirty="0"/>
              <a:t>Naive Bayes </a:t>
            </a:r>
            <a:r>
              <a:rPr lang="en-US" altLang="ko-KR" dirty="0" smtClean="0"/>
              <a:t>Classifier</a:t>
            </a:r>
            <a:endParaRPr lang="en-US" altLang="ko-KR" dirty="0"/>
          </a:p>
        </p:txBody>
      </p:sp>
      <p:sp>
        <p:nvSpPr>
          <p:cNvPr id="203779" name="Rectangle 3"/>
          <p:cNvSpPr>
            <a:spLocks noGrp="1" noChangeArrowheads="1"/>
          </p:cNvSpPr>
          <p:nvPr>
            <p:ph type="body" idx="1"/>
          </p:nvPr>
        </p:nvSpPr>
        <p:spPr>
          <a:xfrm>
            <a:off x="685800" y="1981200"/>
            <a:ext cx="8001000" cy="4343400"/>
          </a:xfrm>
        </p:spPr>
        <p:txBody>
          <a:bodyPr/>
          <a:lstStyle/>
          <a:p>
            <a:r>
              <a:rPr lang="en-US" altLang="ko-KR" sz="2800" dirty="0" smtClean="0"/>
              <a:t>When </a:t>
            </a:r>
            <a:r>
              <a:rPr lang="en-US" altLang="ko-KR" sz="2800" dirty="0"/>
              <a:t>to use</a:t>
            </a:r>
          </a:p>
          <a:p>
            <a:pPr lvl="1"/>
            <a:r>
              <a:rPr lang="en-US" altLang="ko-KR" sz="2400" dirty="0"/>
              <a:t>Moderate or large training set available</a:t>
            </a:r>
          </a:p>
          <a:p>
            <a:pPr lvl="1"/>
            <a:r>
              <a:rPr lang="en-US" altLang="ko-KR" sz="2400" dirty="0"/>
              <a:t>Attributes that describe instances are conditionally independent given classification</a:t>
            </a:r>
          </a:p>
          <a:p>
            <a:r>
              <a:rPr lang="en-US" altLang="ko-KR" sz="2800" dirty="0"/>
              <a:t>Successful applications:</a:t>
            </a:r>
          </a:p>
          <a:p>
            <a:pPr lvl="1"/>
            <a:r>
              <a:rPr lang="en-US" altLang="ko-KR" sz="2400" dirty="0"/>
              <a:t>Diagnosis</a:t>
            </a:r>
          </a:p>
          <a:p>
            <a:pPr lvl="1"/>
            <a:r>
              <a:rPr lang="en-US" altLang="ko-KR" sz="2400" dirty="0"/>
              <a:t>Classifying text documents</a:t>
            </a:r>
          </a:p>
        </p:txBody>
      </p:sp>
    </p:spTree>
    <p:extLst>
      <p:ext uri="{BB962C8B-B14F-4D97-AF65-F5344CB8AC3E}">
        <p14:creationId xmlns:p14="http://schemas.microsoft.com/office/powerpoint/2010/main" val="2636705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r>
              <a:rPr lang="en-US" altLang="ko-KR" dirty="0"/>
              <a:t>Learning to Classify </a:t>
            </a:r>
            <a:r>
              <a:rPr lang="en-US" altLang="ko-KR" dirty="0" smtClean="0"/>
              <a:t>Text</a:t>
            </a:r>
            <a:endParaRPr lang="en-US" altLang="ko-KR" dirty="0"/>
          </a:p>
        </p:txBody>
      </p:sp>
      <p:sp>
        <p:nvSpPr>
          <p:cNvPr id="217091" name="Rectangle 3"/>
          <p:cNvSpPr>
            <a:spLocks noGrp="1" noChangeArrowheads="1"/>
          </p:cNvSpPr>
          <p:nvPr>
            <p:ph type="body" idx="1"/>
          </p:nvPr>
        </p:nvSpPr>
        <p:spPr>
          <a:xfrm>
            <a:off x="990600" y="2133600"/>
            <a:ext cx="7848600" cy="4114800"/>
          </a:xfrm>
        </p:spPr>
        <p:txBody>
          <a:bodyPr/>
          <a:lstStyle/>
          <a:p>
            <a:r>
              <a:rPr lang="en-US" altLang="ko-KR" sz="2800"/>
              <a:t>Why?</a:t>
            </a:r>
          </a:p>
          <a:p>
            <a:pPr lvl="1"/>
            <a:r>
              <a:rPr lang="en-US" altLang="ko-KR"/>
              <a:t>Learn which news articles are of interest</a:t>
            </a:r>
          </a:p>
          <a:p>
            <a:pPr lvl="1"/>
            <a:r>
              <a:rPr lang="en-US" altLang="ko-KR"/>
              <a:t>Learn to classify web pages by topic</a:t>
            </a:r>
          </a:p>
          <a:p>
            <a:pPr>
              <a:buFont typeface="Wingdings" panose="05000000000000000000" pitchFamily="2" charset="2"/>
              <a:buNone/>
            </a:pPr>
            <a:endParaRPr lang="en-US" altLang="ko-KR" sz="2000"/>
          </a:p>
          <a:p>
            <a:r>
              <a:rPr lang="en-US" altLang="ko-KR" sz="2800"/>
              <a:t>Naive Bayes is among most effective algorithms</a:t>
            </a:r>
          </a:p>
          <a:p>
            <a:r>
              <a:rPr lang="en-US" altLang="ko-KR" sz="2800"/>
              <a:t>What attributes shall we use to represent text documents??</a:t>
            </a:r>
          </a:p>
          <a:p>
            <a:endParaRPr lang="en-US" altLang="ko-KR" sz="2800"/>
          </a:p>
        </p:txBody>
      </p:sp>
    </p:spTree>
    <p:extLst>
      <p:ext uri="{BB962C8B-B14F-4D97-AF65-F5344CB8AC3E}">
        <p14:creationId xmlns:p14="http://schemas.microsoft.com/office/powerpoint/2010/main" val="1060123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IN"/>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71" y="926370"/>
            <a:ext cx="8875059" cy="5139732"/>
          </a:xfrm>
          <a:prstGeom prst="rect">
            <a:avLst/>
          </a:prstGeom>
        </p:spPr>
      </p:pic>
    </p:spTree>
    <p:extLst>
      <p:ext uri="{BB962C8B-B14F-4D97-AF65-F5344CB8AC3E}">
        <p14:creationId xmlns:p14="http://schemas.microsoft.com/office/powerpoint/2010/main" val="33667645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4070" y="832112"/>
            <a:ext cx="7055530" cy="554541"/>
          </a:xfrm>
          <a:prstGeom prst="rect">
            <a:avLst/>
          </a:prstGeom>
        </p:spPr>
        <p:txBody>
          <a:bodyPr vert="horz" wrap="square" lIns="0" tIns="11206" rIns="0" bIns="0" rtlCol="0" anchor="ctr">
            <a:spAutoFit/>
          </a:bodyPr>
          <a:lstStyle/>
          <a:p>
            <a:pPr marL="11206">
              <a:spcBef>
                <a:spcPts val="88"/>
              </a:spcBef>
              <a:tabLst>
                <a:tab pos="2901918" algn="l"/>
              </a:tabLst>
            </a:pPr>
            <a:r>
              <a:rPr sz="3530" dirty="0">
                <a:solidFill>
                  <a:srgbClr val="000000"/>
                </a:solidFill>
              </a:rPr>
              <a:t>Baseline:</a:t>
            </a:r>
            <a:r>
              <a:rPr sz="3530" spc="-4" dirty="0">
                <a:solidFill>
                  <a:srgbClr val="000000"/>
                </a:solidFill>
              </a:rPr>
              <a:t> </a:t>
            </a:r>
            <a:r>
              <a:rPr sz="3530" dirty="0">
                <a:solidFill>
                  <a:srgbClr val="000000"/>
                </a:solidFill>
              </a:rPr>
              <a:t>Bag	of </a:t>
            </a:r>
            <a:r>
              <a:rPr sz="3530" spc="-4" dirty="0">
                <a:solidFill>
                  <a:srgbClr val="000000"/>
                </a:solidFill>
              </a:rPr>
              <a:t>Words</a:t>
            </a:r>
            <a:r>
              <a:rPr sz="3530" spc="-79" dirty="0">
                <a:solidFill>
                  <a:srgbClr val="000000"/>
                </a:solidFill>
              </a:rPr>
              <a:t> </a:t>
            </a:r>
            <a:r>
              <a:rPr sz="3530" dirty="0">
                <a:solidFill>
                  <a:srgbClr val="000000"/>
                </a:solidFill>
              </a:rPr>
              <a:t>Approach</a:t>
            </a:r>
            <a:endParaRPr sz="3530" dirty="0"/>
          </a:p>
        </p:txBody>
      </p:sp>
      <p:sp>
        <p:nvSpPr>
          <p:cNvPr id="3" name="object 3"/>
          <p:cNvSpPr/>
          <p:nvPr/>
        </p:nvSpPr>
        <p:spPr>
          <a:xfrm>
            <a:off x="656359" y="1882588"/>
            <a:ext cx="4059331" cy="4168588"/>
          </a:xfrm>
          <a:prstGeom prst="rect">
            <a:avLst/>
          </a:prstGeom>
          <a:blipFill>
            <a:blip r:embed="rId2" cstate="print"/>
            <a:stretch>
              <a:fillRect/>
            </a:stretch>
          </a:blipFill>
        </p:spPr>
        <p:txBody>
          <a:bodyPr wrap="square" lIns="0" tIns="0" rIns="0" bIns="0" rtlCol="0"/>
          <a:lstStyle/>
          <a:p>
            <a:endParaRPr sz="1412">
              <a:solidFill>
                <a:prstClr val="black"/>
              </a:solidFill>
            </a:endParaRPr>
          </a:p>
        </p:txBody>
      </p:sp>
      <p:sp>
        <p:nvSpPr>
          <p:cNvPr id="4" name="object 4"/>
          <p:cNvSpPr/>
          <p:nvPr/>
        </p:nvSpPr>
        <p:spPr>
          <a:xfrm>
            <a:off x="652156" y="1878386"/>
            <a:ext cx="4067735" cy="4176993"/>
          </a:xfrm>
          <a:custGeom>
            <a:avLst/>
            <a:gdLst/>
            <a:ahLst/>
            <a:cxnLst/>
            <a:rect l="l" t="t" r="r" b="b"/>
            <a:pathLst>
              <a:path w="4610100" h="4733925">
                <a:moveTo>
                  <a:pt x="0" y="0"/>
                </a:moveTo>
                <a:lnTo>
                  <a:pt x="4610099" y="0"/>
                </a:lnTo>
                <a:lnTo>
                  <a:pt x="4610099" y="4733919"/>
                </a:lnTo>
                <a:lnTo>
                  <a:pt x="0" y="4733919"/>
                </a:lnTo>
                <a:lnTo>
                  <a:pt x="0" y="0"/>
                </a:lnTo>
                <a:close/>
              </a:path>
            </a:pathLst>
          </a:custGeom>
          <a:ln w="9524">
            <a:solidFill>
              <a:srgbClr val="000000"/>
            </a:solidFill>
          </a:ln>
        </p:spPr>
        <p:txBody>
          <a:bodyPr wrap="square" lIns="0" tIns="0" rIns="0" bIns="0" rtlCol="0"/>
          <a:lstStyle/>
          <a:p>
            <a:endParaRPr sz="1412">
              <a:solidFill>
                <a:prstClr val="black"/>
              </a:solidFill>
            </a:endParaRPr>
          </a:p>
        </p:txBody>
      </p:sp>
      <p:sp>
        <p:nvSpPr>
          <p:cNvPr id="5" name="object 5"/>
          <p:cNvSpPr/>
          <p:nvPr/>
        </p:nvSpPr>
        <p:spPr>
          <a:xfrm>
            <a:off x="6186465" y="1949823"/>
            <a:ext cx="1260662" cy="3864909"/>
          </a:xfrm>
          <a:custGeom>
            <a:avLst/>
            <a:gdLst/>
            <a:ahLst/>
            <a:cxnLst/>
            <a:rect l="l" t="t" r="r" b="b"/>
            <a:pathLst>
              <a:path w="1428750" h="4380230">
                <a:moveTo>
                  <a:pt x="0" y="0"/>
                </a:moveTo>
                <a:lnTo>
                  <a:pt x="1428748" y="0"/>
                </a:lnTo>
                <a:lnTo>
                  <a:pt x="1428748" y="4379906"/>
                </a:lnTo>
                <a:lnTo>
                  <a:pt x="0" y="4379906"/>
                </a:lnTo>
                <a:lnTo>
                  <a:pt x="0" y="0"/>
                </a:lnTo>
                <a:close/>
              </a:path>
            </a:pathLst>
          </a:custGeom>
          <a:ln w="9524">
            <a:solidFill>
              <a:srgbClr val="000000"/>
            </a:solidFill>
          </a:ln>
        </p:spPr>
        <p:txBody>
          <a:bodyPr wrap="square" lIns="0" tIns="0" rIns="0" bIns="0" rtlCol="0"/>
          <a:lstStyle/>
          <a:p>
            <a:endParaRPr sz="1412">
              <a:solidFill>
                <a:prstClr val="black"/>
              </a:solidFill>
            </a:endParaRPr>
          </a:p>
        </p:txBody>
      </p:sp>
      <p:sp>
        <p:nvSpPr>
          <p:cNvPr id="6" name="object 6"/>
          <p:cNvSpPr txBox="1"/>
          <p:nvPr/>
        </p:nvSpPr>
        <p:spPr>
          <a:xfrm>
            <a:off x="6267148" y="1873623"/>
            <a:ext cx="907676" cy="3947189"/>
          </a:xfrm>
          <a:prstGeom prst="rect">
            <a:avLst/>
          </a:prstGeom>
        </p:spPr>
        <p:txBody>
          <a:bodyPr vert="horz" wrap="square" lIns="0" tIns="116541" rIns="0" bIns="0" rtlCol="0">
            <a:spAutoFit/>
          </a:bodyPr>
          <a:lstStyle/>
          <a:p>
            <a:pPr>
              <a:spcBef>
                <a:spcPts val="918"/>
              </a:spcBef>
              <a:tabLst>
                <a:tab pos="806306" algn="l"/>
              </a:tabLst>
            </a:pPr>
            <a:r>
              <a:rPr sz="1412" spc="-4" dirty="0">
                <a:solidFill>
                  <a:prstClr val="black"/>
                </a:solidFill>
                <a:latin typeface="Times New Roman"/>
                <a:cs typeface="Times New Roman"/>
              </a:rPr>
              <a:t>aa</a:t>
            </a:r>
            <a:r>
              <a:rPr sz="1412" dirty="0">
                <a:solidFill>
                  <a:prstClr val="black"/>
                </a:solidFill>
                <a:latin typeface="Times New Roman"/>
                <a:cs typeface="Times New Roman"/>
              </a:rPr>
              <a:t>rdv</a:t>
            </a:r>
            <a:r>
              <a:rPr sz="1412" spc="-4" dirty="0">
                <a:solidFill>
                  <a:prstClr val="black"/>
                </a:solidFill>
                <a:latin typeface="Times New Roman"/>
                <a:cs typeface="Times New Roman"/>
              </a:rPr>
              <a:t>a</a:t>
            </a:r>
            <a:r>
              <a:rPr sz="1412" dirty="0">
                <a:solidFill>
                  <a:prstClr val="black"/>
                </a:solidFill>
                <a:latin typeface="Times New Roman"/>
                <a:cs typeface="Times New Roman"/>
              </a:rPr>
              <a:t>rk	0</a:t>
            </a:r>
            <a:endParaRPr sz="1412">
              <a:solidFill>
                <a:prstClr val="black"/>
              </a:solidFill>
              <a:latin typeface="Times New Roman"/>
              <a:cs typeface="Times New Roman"/>
            </a:endParaRPr>
          </a:p>
          <a:p>
            <a:pPr>
              <a:spcBef>
                <a:spcPts val="829"/>
              </a:spcBef>
              <a:tabLst>
                <a:tab pos="806306" algn="l"/>
              </a:tabLst>
            </a:pPr>
            <a:r>
              <a:rPr sz="1412" spc="-4" dirty="0">
                <a:solidFill>
                  <a:prstClr val="black"/>
                </a:solidFill>
                <a:latin typeface="Times New Roman"/>
                <a:cs typeface="Times New Roman"/>
              </a:rPr>
              <a:t>a</a:t>
            </a:r>
            <a:r>
              <a:rPr sz="1412" dirty="0">
                <a:solidFill>
                  <a:prstClr val="black"/>
                </a:solidFill>
                <a:latin typeface="Times New Roman"/>
                <a:cs typeface="Times New Roman"/>
              </a:rPr>
              <a:t>bout	2</a:t>
            </a:r>
            <a:endParaRPr sz="1412">
              <a:solidFill>
                <a:prstClr val="black"/>
              </a:solidFill>
              <a:latin typeface="Times New Roman"/>
              <a:cs typeface="Times New Roman"/>
            </a:endParaRPr>
          </a:p>
          <a:p>
            <a:pPr>
              <a:spcBef>
                <a:spcPts val="865"/>
              </a:spcBef>
              <a:tabLst>
                <a:tab pos="806306" algn="l"/>
              </a:tabLst>
            </a:pPr>
            <a:r>
              <a:rPr sz="1412" spc="-4" dirty="0">
                <a:solidFill>
                  <a:prstClr val="black"/>
                </a:solidFill>
                <a:latin typeface="Times New Roman"/>
                <a:cs typeface="Times New Roman"/>
              </a:rPr>
              <a:t>al</a:t>
            </a:r>
            <a:r>
              <a:rPr sz="1412" dirty="0">
                <a:solidFill>
                  <a:prstClr val="black"/>
                </a:solidFill>
                <a:latin typeface="Times New Roman"/>
                <a:cs typeface="Times New Roman"/>
              </a:rPr>
              <a:t>l	2</a:t>
            </a:r>
            <a:endParaRPr sz="1412">
              <a:solidFill>
                <a:prstClr val="black"/>
              </a:solidFill>
              <a:latin typeface="Times New Roman"/>
              <a:cs typeface="Times New Roman"/>
            </a:endParaRPr>
          </a:p>
          <a:p>
            <a:pPr>
              <a:spcBef>
                <a:spcPts val="777"/>
              </a:spcBef>
              <a:tabLst>
                <a:tab pos="806306" algn="l"/>
              </a:tabLst>
            </a:pPr>
            <a:r>
              <a:rPr sz="1412" dirty="0">
                <a:solidFill>
                  <a:prstClr val="black"/>
                </a:solidFill>
                <a:latin typeface="Times New Roman"/>
                <a:cs typeface="Times New Roman"/>
              </a:rPr>
              <a:t>Afr</a:t>
            </a:r>
            <a:r>
              <a:rPr sz="1412" spc="-4" dirty="0">
                <a:solidFill>
                  <a:prstClr val="black"/>
                </a:solidFill>
                <a:latin typeface="Times New Roman"/>
                <a:cs typeface="Times New Roman"/>
              </a:rPr>
              <a:t>ic</a:t>
            </a:r>
            <a:r>
              <a:rPr sz="1412" dirty="0">
                <a:solidFill>
                  <a:prstClr val="black"/>
                </a:solidFill>
                <a:latin typeface="Times New Roman"/>
                <a:cs typeface="Times New Roman"/>
              </a:rPr>
              <a:t>a	1</a:t>
            </a:r>
            <a:endParaRPr sz="1412">
              <a:solidFill>
                <a:prstClr val="black"/>
              </a:solidFill>
              <a:latin typeface="Times New Roman"/>
              <a:cs typeface="Times New Roman"/>
            </a:endParaRPr>
          </a:p>
          <a:p>
            <a:pPr>
              <a:spcBef>
                <a:spcPts val="865"/>
              </a:spcBef>
              <a:tabLst>
                <a:tab pos="806306" algn="l"/>
              </a:tabLst>
            </a:pPr>
            <a:r>
              <a:rPr sz="1412" spc="-4" dirty="0">
                <a:solidFill>
                  <a:prstClr val="black"/>
                </a:solidFill>
                <a:latin typeface="Times New Roman"/>
                <a:cs typeface="Times New Roman"/>
              </a:rPr>
              <a:t>a</a:t>
            </a:r>
            <a:r>
              <a:rPr sz="1412" dirty="0">
                <a:solidFill>
                  <a:prstClr val="black"/>
                </a:solidFill>
                <a:latin typeface="Times New Roman"/>
                <a:cs typeface="Times New Roman"/>
              </a:rPr>
              <a:t>pp</a:t>
            </a:r>
            <a:r>
              <a:rPr sz="1412" spc="-4" dirty="0">
                <a:solidFill>
                  <a:prstClr val="black"/>
                </a:solidFill>
                <a:latin typeface="Times New Roman"/>
                <a:cs typeface="Times New Roman"/>
              </a:rPr>
              <a:t>l</a:t>
            </a:r>
            <a:r>
              <a:rPr sz="1412" dirty="0">
                <a:solidFill>
                  <a:prstClr val="black"/>
                </a:solidFill>
                <a:latin typeface="Times New Roman"/>
                <a:cs typeface="Times New Roman"/>
              </a:rPr>
              <a:t>e	0</a:t>
            </a:r>
            <a:endParaRPr sz="1412">
              <a:solidFill>
                <a:prstClr val="black"/>
              </a:solidFill>
              <a:latin typeface="Times New Roman"/>
              <a:cs typeface="Times New Roman"/>
            </a:endParaRPr>
          </a:p>
          <a:p>
            <a:pPr>
              <a:spcBef>
                <a:spcPts val="865"/>
              </a:spcBef>
              <a:tabLst>
                <a:tab pos="806306" algn="l"/>
              </a:tabLst>
            </a:pPr>
            <a:r>
              <a:rPr sz="1412" spc="-4" dirty="0">
                <a:solidFill>
                  <a:prstClr val="black"/>
                </a:solidFill>
                <a:latin typeface="Times New Roman"/>
                <a:cs typeface="Times New Roman"/>
              </a:rPr>
              <a:t>a</a:t>
            </a:r>
            <a:r>
              <a:rPr sz="1412" dirty="0">
                <a:solidFill>
                  <a:prstClr val="black"/>
                </a:solidFill>
                <a:latin typeface="Times New Roman"/>
                <a:cs typeface="Times New Roman"/>
              </a:rPr>
              <a:t>nx</a:t>
            </a:r>
            <a:r>
              <a:rPr sz="1412" spc="-4" dirty="0">
                <a:solidFill>
                  <a:prstClr val="black"/>
                </a:solidFill>
                <a:latin typeface="Times New Roman"/>
                <a:cs typeface="Times New Roman"/>
              </a:rPr>
              <a:t>i</a:t>
            </a:r>
            <a:r>
              <a:rPr sz="1412" dirty="0">
                <a:solidFill>
                  <a:prstClr val="black"/>
                </a:solidFill>
                <a:latin typeface="Times New Roman"/>
                <a:cs typeface="Times New Roman"/>
              </a:rPr>
              <a:t>ous	0</a:t>
            </a:r>
            <a:endParaRPr sz="1412">
              <a:solidFill>
                <a:prstClr val="black"/>
              </a:solidFill>
              <a:latin typeface="Times New Roman"/>
              <a:cs typeface="Times New Roman"/>
            </a:endParaRPr>
          </a:p>
          <a:p>
            <a:pPr>
              <a:spcBef>
                <a:spcPts val="865"/>
              </a:spcBef>
            </a:pPr>
            <a:r>
              <a:rPr sz="1412" dirty="0">
                <a:solidFill>
                  <a:prstClr val="black"/>
                </a:solidFill>
                <a:latin typeface="Times New Roman"/>
                <a:cs typeface="Times New Roman"/>
              </a:rPr>
              <a:t>...</a:t>
            </a:r>
            <a:endParaRPr sz="1412">
              <a:solidFill>
                <a:prstClr val="black"/>
              </a:solidFill>
              <a:latin typeface="Times New Roman"/>
              <a:cs typeface="Times New Roman"/>
            </a:endParaRPr>
          </a:p>
          <a:p>
            <a:pPr>
              <a:spcBef>
                <a:spcPts val="865"/>
              </a:spcBef>
            </a:pPr>
            <a:r>
              <a:rPr sz="1412" spc="-4" dirty="0">
                <a:solidFill>
                  <a:prstClr val="black"/>
                </a:solidFill>
                <a:latin typeface="Times New Roman"/>
                <a:cs typeface="Times New Roman"/>
              </a:rPr>
              <a:t>gas</a:t>
            </a:r>
            <a:endParaRPr sz="1412">
              <a:solidFill>
                <a:prstClr val="black"/>
              </a:solidFill>
              <a:latin typeface="Times New Roman"/>
              <a:cs typeface="Times New Roman"/>
            </a:endParaRPr>
          </a:p>
          <a:p>
            <a:pPr>
              <a:spcBef>
                <a:spcPts val="777"/>
              </a:spcBef>
            </a:pPr>
            <a:r>
              <a:rPr sz="1412" dirty="0">
                <a:solidFill>
                  <a:prstClr val="black"/>
                </a:solidFill>
                <a:latin typeface="Times New Roman"/>
                <a:cs typeface="Times New Roman"/>
              </a:rPr>
              <a:t>...</a:t>
            </a:r>
            <a:endParaRPr sz="1412">
              <a:solidFill>
                <a:prstClr val="black"/>
              </a:solidFill>
              <a:latin typeface="Times New Roman"/>
              <a:cs typeface="Times New Roman"/>
            </a:endParaRPr>
          </a:p>
          <a:p>
            <a:pPr>
              <a:spcBef>
                <a:spcPts val="865"/>
              </a:spcBef>
            </a:pPr>
            <a:r>
              <a:rPr sz="1412" spc="-4" dirty="0">
                <a:solidFill>
                  <a:prstClr val="black"/>
                </a:solidFill>
                <a:latin typeface="Times New Roman"/>
                <a:cs typeface="Times New Roman"/>
              </a:rPr>
              <a:t>oil</a:t>
            </a:r>
            <a:endParaRPr sz="1412">
              <a:solidFill>
                <a:prstClr val="black"/>
              </a:solidFill>
              <a:latin typeface="Times New Roman"/>
              <a:cs typeface="Times New Roman"/>
            </a:endParaRPr>
          </a:p>
          <a:p>
            <a:pPr marR="522782">
              <a:lnSpc>
                <a:spcPct val="151000"/>
              </a:lnSpc>
            </a:pPr>
            <a:r>
              <a:rPr sz="1412" dirty="0">
                <a:solidFill>
                  <a:prstClr val="black"/>
                </a:solidFill>
                <a:latin typeface="Times New Roman"/>
                <a:cs typeface="Times New Roman"/>
              </a:rPr>
              <a:t>…  </a:t>
            </a:r>
            <a:r>
              <a:rPr sz="1412" spc="-4" dirty="0">
                <a:solidFill>
                  <a:prstClr val="black"/>
                </a:solidFill>
                <a:latin typeface="Times New Roman"/>
                <a:cs typeface="Times New Roman"/>
              </a:rPr>
              <a:t>Zai</a:t>
            </a:r>
            <a:r>
              <a:rPr sz="1412" dirty="0">
                <a:solidFill>
                  <a:prstClr val="black"/>
                </a:solidFill>
                <a:latin typeface="Times New Roman"/>
                <a:cs typeface="Times New Roman"/>
              </a:rPr>
              <a:t>re</a:t>
            </a:r>
            <a:endParaRPr sz="1412">
              <a:solidFill>
                <a:prstClr val="black"/>
              </a:solidFill>
              <a:latin typeface="Times New Roman"/>
              <a:cs typeface="Times New Roman"/>
            </a:endParaRPr>
          </a:p>
        </p:txBody>
      </p:sp>
      <p:sp>
        <p:nvSpPr>
          <p:cNvPr id="7" name="object 7"/>
          <p:cNvSpPr txBox="1"/>
          <p:nvPr/>
        </p:nvSpPr>
        <p:spPr>
          <a:xfrm>
            <a:off x="7073971" y="4238065"/>
            <a:ext cx="100853" cy="1559432"/>
          </a:xfrm>
          <a:prstGeom prst="rect">
            <a:avLst/>
          </a:prstGeom>
        </p:spPr>
        <p:txBody>
          <a:bodyPr vert="horz" wrap="square" lIns="0" tIns="11206" rIns="0" bIns="0" rtlCol="0">
            <a:spAutoFit/>
          </a:bodyPr>
          <a:lstStyle/>
          <a:p>
            <a:pPr>
              <a:spcBef>
                <a:spcPts val="88"/>
              </a:spcBef>
            </a:pPr>
            <a:r>
              <a:rPr sz="1412" dirty="0">
                <a:solidFill>
                  <a:prstClr val="black"/>
                </a:solidFill>
                <a:latin typeface="Times New Roman"/>
                <a:cs typeface="Times New Roman"/>
              </a:rPr>
              <a:t>1</a:t>
            </a:r>
            <a:endParaRPr sz="1412">
              <a:solidFill>
                <a:prstClr val="black"/>
              </a:solidFill>
              <a:latin typeface="Times New Roman"/>
              <a:cs typeface="Times New Roman"/>
            </a:endParaRPr>
          </a:p>
          <a:p>
            <a:endParaRPr sz="1500">
              <a:solidFill>
                <a:prstClr val="black"/>
              </a:solidFill>
              <a:latin typeface="Times New Roman"/>
              <a:cs typeface="Times New Roman"/>
            </a:endParaRPr>
          </a:p>
          <a:p>
            <a:pPr>
              <a:spcBef>
                <a:spcPts val="35"/>
              </a:spcBef>
            </a:pPr>
            <a:endParaRPr sz="1368">
              <a:solidFill>
                <a:prstClr val="black"/>
              </a:solidFill>
              <a:latin typeface="Times New Roman"/>
              <a:cs typeface="Times New Roman"/>
            </a:endParaRPr>
          </a:p>
          <a:p>
            <a:r>
              <a:rPr sz="1412" dirty="0">
                <a:solidFill>
                  <a:prstClr val="black"/>
                </a:solidFill>
                <a:latin typeface="Times New Roman"/>
                <a:cs typeface="Times New Roman"/>
              </a:rPr>
              <a:t>1</a:t>
            </a:r>
            <a:endParaRPr sz="1412">
              <a:solidFill>
                <a:prstClr val="black"/>
              </a:solidFill>
              <a:latin typeface="Times New Roman"/>
              <a:cs typeface="Times New Roman"/>
            </a:endParaRPr>
          </a:p>
          <a:p>
            <a:endParaRPr sz="1500">
              <a:solidFill>
                <a:prstClr val="black"/>
              </a:solidFill>
              <a:latin typeface="Times New Roman"/>
              <a:cs typeface="Times New Roman"/>
            </a:endParaRPr>
          </a:p>
          <a:p>
            <a:pPr>
              <a:spcBef>
                <a:spcPts val="26"/>
              </a:spcBef>
            </a:pPr>
            <a:endParaRPr sz="1456">
              <a:solidFill>
                <a:prstClr val="black"/>
              </a:solidFill>
              <a:latin typeface="Times New Roman"/>
              <a:cs typeface="Times New Roman"/>
            </a:endParaRPr>
          </a:p>
          <a:p>
            <a:r>
              <a:rPr sz="1412" dirty="0">
                <a:solidFill>
                  <a:prstClr val="black"/>
                </a:solidFill>
                <a:latin typeface="Times New Roman"/>
                <a:cs typeface="Times New Roman"/>
              </a:rPr>
              <a:t>0</a:t>
            </a:r>
            <a:endParaRPr sz="1412">
              <a:solidFill>
                <a:prstClr val="black"/>
              </a:solidFill>
              <a:latin typeface="Times New Roman"/>
              <a:cs typeface="Times New Roman"/>
            </a:endParaRPr>
          </a:p>
        </p:txBody>
      </p:sp>
      <p:sp>
        <p:nvSpPr>
          <p:cNvPr id="8" name="object 8"/>
          <p:cNvSpPr/>
          <p:nvPr/>
        </p:nvSpPr>
        <p:spPr>
          <a:xfrm>
            <a:off x="4774524" y="3092824"/>
            <a:ext cx="1353110" cy="0"/>
          </a:xfrm>
          <a:custGeom>
            <a:avLst/>
            <a:gdLst/>
            <a:ahLst/>
            <a:cxnLst/>
            <a:rect l="l" t="t" r="r" b="b"/>
            <a:pathLst>
              <a:path w="1533525">
                <a:moveTo>
                  <a:pt x="0" y="0"/>
                </a:moveTo>
                <a:lnTo>
                  <a:pt x="1533528" y="0"/>
                </a:lnTo>
              </a:path>
            </a:pathLst>
          </a:custGeom>
          <a:ln w="28574">
            <a:solidFill>
              <a:srgbClr val="000000"/>
            </a:solidFill>
          </a:ln>
        </p:spPr>
        <p:txBody>
          <a:bodyPr wrap="square" lIns="0" tIns="0" rIns="0" bIns="0" rtlCol="0"/>
          <a:lstStyle/>
          <a:p>
            <a:endParaRPr sz="1412">
              <a:solidFill>
                <a:prstClr val="black"/>
              </a:solidFill>
            </a:endParaRPr>
          </a:p>
        </p:txBody>
      </p:sp>
      <p:sp>
        <p:nvSpPr>
          <p:cNvPr id="9" name="object 9"/>
          <p:cNvSpPr/>
          <p:nvPr/>
        </p:nvSpPr>
        <p:spPr>
          <a:xfrm>
            <a:off x="6077208" y="3055004"/>
            <a:ext cx="75640" cy="75640"/>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a:endParaRPr sz="1412">
              <a:solidFill>
                <a:prstClr val="black"/>
              </a:solidFill>
            </a:endParaRPr>
          </a:p>
        </p:txBody>
      </p:sp>
    </p:spTree>
    <p:extLst>
      <p:ext uri="{BB962C8B-B14F-4D97-AF65-F5344CB8AC3E}">
        <p14:creationId xmlns:p14="http://schemas.microsoft.com/office/powerpoint/2010/main" val="23626711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Sigmoid/logistic function </a:t>
            </a:r>
            <a:r>
              <a:rPr lang="en-US" dirty="0"/>
              <a:t>takes a real value as input and outputs another value between 0 and </a:t>
            </a:r>
            <a:r>
              <a:rPr lang="en-US" dirty="0" smtClean="0"/>
              <a:t>1</a:t>
            </a:r>
          </a:p>
          <a:p>
            <a:r>
              <a:rPr lang="en-US" dirty="0"/>
              <a:t>That framework is called logistic </a:t>
            </a:r>
            <a:r>
              <a:rPr lang="en-US" dirty="0" smtClean="0"/>
              <a:t>regression</a:t>
            </a:r>
          </a:p>
          <a:p>
            <a:pPr lvl="1"/>
            <a:r>
              <a:rPr lang="en-US" dirty="0" smtClean="0"/>
              <a:t>Logistic</a:t>
            </a:r>
            <a:r>
              <a:rPr lang="en-US" dirty="0"/>
              <a:t>: A special mathematical </a:t>
            </a:r>
            <a:r>
              <a:rPr lang="en-US" dirty="0" smtClean="0"/>
              <a:t>sigmoid function </a:t>
            </a:r>
            <a:r>
              <a:rPr lang="en-US" dirty="0"/>
              <a:t>it uses </a:t>
            </a:r>
            <a:r>
              <a:rPr lang="en-US" dirty="0" smtClean="0"/>
              <a:t> </a:t>
            </a:r>
          </a:p>
          <a:p>
            <a:pPr lvl="1"/>
            <a:r>
              <a:rPr lang="en-US" dirty="0" smtClean="0"/>
              <a:t>Regression</a:t>
            </a:r>
            <a:r>
              <a:rPr lang="en-US" dirty="0"/>
              <a:t>: Combines a weight vector with observations to create an </a:t>
            </a:r>
            <a:r>
              <a:rPr lang="en-US" dirty="0" smtClean="0"/>
              <a:t>answer</a:t>
            </a:r>
          </a:p>
          <a:p>
            <a:pPr marL="457200" lvl="1" indent="0">
              <a:buNone/>
            </a:pPr>
            <a:endParaRPr lang="en-US"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26</a:t>
            </a:fld>
            <a:endParaRPr lang="en-US"/>
          </a:p>
        </p:txBody>
      </p:sp>
      <p:sp>
        <p:nvSpPr>
          <p:cNvPr id="12" name="Title 11"/>
          <p:cNvSpPr txBox="1">
            <a:spLocks noGrp="1"/>
          </p:cNvSpPr>
          <p:nvPr>
            <p:ph type="title"/>
          </p:nvPr>
        </p:nvSpPr>
        <p:spPr>
          <a:xfrm>
            <a:off x="395536" y="345748"/>
            <a:ext cx="6120680" cy="707886"/>
          </a:xfrm>
          <a:prstGeom prst="rect">
            <a:avLst/>
          </a:prstGeom>
          <a:noFill/>
        </p:spPr>
        <p:txBody>
          <a:bodyPr wrap="square" rtlCol="0">
            <a:spAutoFit/>
          </a:bodyPr>
          <a:lstStyle/>
          <a:p>
            <a:pPr fontAlgn="auto">
              <a:spcAft>
                <a:spcPts val="0"/>
              </a:spcAft>
            </a:pPr>
            <a:r>
              <a:rPr lang="en-US" sz="4000" b="1" dirty="0" smtClean="0"/>
              <a:t>Logistic Regression</a:t>
            </a:r>
            <a:endParaRPr lang="en-US" sz="4000" b="1" dirty="0"/>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981200" y="5605666"/>
            <a:ext cx="2322957" cy="384048"/>
          </a:xfrm>
          <a:prstGeom prst="rect">
            <a:avLst/>
          </a:prstGeom>
        </p:spPr>
      </p:pic>
    </p:spTree>
    <p:extLst>
      <p:ext uri="{BB962C8B-B14F-4D97-AF65-F5344CB8AC3E}">
        <p14:creationId xmlns:p14="http://schemas.microsoft.com/office/powerpoint/2010/main" val="41104114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66676" y="543047"/>
            <a:ext cx="5410200" cy="707886"/>
          </a:xfrm>
          <a:prstGeom prst="rect">
            <a:avLst/>
          </a:prstGeom>
          <a:noFill/>
        </p:spPr>
        <p:txBody>
          <a:bodyPr wrap="square" rtlCol="0">
            <a:spAutoFit/>
          </a:bodyPr>
          <a:lstStyle/>
          <a:p>
            <a:pPr fontAlgn="auto">
              <a:spcAft>
                <a:spcPts val="0"/>
              </a:spcAft>
            </a:pPr>
            <a:r>
              <a:rPr lang="en-US" sz="4000" b="1" dirty="0"/>
              <a:t>Logistic Regression</a:t>
            </a:r>
          </a:p>
        </p:txBody>
      </p:sp>
      <p:pic>
        <p:nvPicPr>
          <p:cNvPr id="5" name="Picture 4"/>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856678" y="1914525"/>
            <a:ext cx="2322957" cy="384048"/>
          </a:xfrm>
          <a:prstGeom prst="rect">
            <a:avLst/>
          </a:prstGeom>
        </p:spPr>
      </p:pic>
      <p:pic>
        <p:nvPicPr>
          <p:cNvPr id="8" name="Picture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047751" y="2457948"/>
            <a:ext cx="1981581" cy="458724"/>
          </a:xfrm>
          <a:prstGeom prst="rect">
            <a:avLst/>
          </a:prstGeom>
        </p:spPr>
      </p:pic>
      <p:sp>
        <p:nvSpPr>
          <p:cNvPr id="11" name="TextBox 10"/>
          <p:cNvSpPr txBox="1"/>
          <p:nvPr/>
        </p:nvSpPr>
        <p:spPr>
          <a:xfrm>
            <a:off x="381000" y="3048001"/>
            <a:ext cx="5410200" cy="461665"/>
          </a:xfrm>
          <a:prstGeom prst="rect">
            <a:avLst/>
          </a:prstGeom>
          <a:noFill/>
        </p:spPr>
        <p:txBody>
          <a:bodyPr wrap="square" rtlCol="0">
            <a:spAutoFit/>
          </a:bodyPr>
          <a:lstStyle/>
          <a:p>
            <a:r>
              <a:rPr lang="en-US" sz="2400" dirty="0">
                <a:solidFill>
                  <a:prstClr val="black"/>
                </a:solidFill>
                <a:latin typeface="Calibri"/>
              </a:rPr>
              <a:t>  Suppose predict “          “ if</a:t>
            </a:r>
          </a:p>
        </p:txBody>
      </p:sp>
      <p:pic>
        <p:nvPicPr>
          <p:cNvPr id="10" name="Picture 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771776" y="3208728"/>
            <a:ext cx="657225" cy="254127"/>
          </a:xfrm>
          <a:prstGeom prst="rect">
            <a:avLst/>
          </a:prstGeom>
        </p:spPr>
      </p:pic>
      <p:pic>
        <p:nvPicPr>
          <p:cNvPr id="13" name="Picture 1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981451" y="3149863"/>
            <a:ext cx="1421797" cy="293561"/>
          </a:xfrm>
          <a:prstGeom prst="rect">
            <a:avLst/>
          </a:prstGeom>
        </p:spPr>
      </p:pic>
      <p:sp>
        <p:nvSpPr>
          <p:cNvPr id="16" name="TextBox 15"/>
          <p:cNvSpPr txBox="1"/>
          <p:nvPr/>
        </p:nvSpPr>
        <p:spPr>
          <a:xfrm>
            <a:off x="434579" y="4415136"/>
            <a:ext cx="5410200" cy="461665"/>
          </a:xfrm>
          <a:prstGeom prst="rect">
            <a:avLst/>
          </a:prstGeom>
          <a:noFill/>
        </p:spPr>
        <p:txBody>
          <a:bodyPr wrap="square" rtlCol="0">
            <a:spAutoFit/>
          </a:bodyPr>
          <a:lstStyle/>
          <a:p>
            <a:pPr lvl="1"/>
            <a:r>
              <a:rPr lang="en-US" sz="2400" dirty="0">
                <a:solidFill>
                  <a:prstClr val="black"/>
                </a:solidFill>
                <a:latin typeface="Calibri"/>
              </a:rPr>
              <a:t>	    predict “          “  if</a:t>
            </a:r>
          </a:p>
        </p:txBody>
      </p:sp>
      <p:pic>
        <p:nvPicPr>
          <p:cNvPr id="15" name="Picture 14"/>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782822" y="4556813"/>
            <a:ext cx="670370" cy="254127"/>
          </a:xfrm>
          <a:prstGeom prst="rect">
            <a:avLst/>
          </a:prstGeom>
        </p:spPr>
      </p:pic>
      <p:pic>
        <p:nvPicPr>
          <p:cNvPr id="19" name="Picture 18"/>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992498" y="4516998"/>
            <a:ext cx="1421797" cy="293561"/>
          </a:xfrm>
          <a:prstGeom prst="rect">
            <a:avLst/>
          </a:prstGeom>
        </p:spPr>
      </p:pic>
      <p:cxnSp>
        <p:nvCxnSpPr>
          <p:cNvPr id="33" name="Straight Arrow Connector 32"/>
          <p:cNvCxnSpPr/>
          <p:nvPr/>
        </p:nvCxnSpPr>
        <p:spPr>
          <a:xfrm>
            <a:off x="5715001" y="2590800"/>
            <a:ext cx="3131491"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6895469" y="1093010"/>
            <a:ext cx="1836643" cy="1959454"/>
            <a:chOff x="6695890" y="235759"/>
            <a:chExt cx="2036221" cy="2172378"/>
          </a:xfrm>
        </p:grpSpPr>
        <p:sp>
          <p:nvSpPr>
            <p:cNvPr id="30" name="TextBox 29"/>
            <p:cNvSpPr txBox="1"/>
            <p:nvPr/>
          </p:nvSpPr>
          <p:spPr>
            <a:xfrm>
              <a:off x="7123033" y="1896305"/>
              <a:ext cx="339799" cy="511832"/>
            </a:xfrm>
            <a:prstGeom prst="rect">
              <a:avLst/>
            </a:prstGeom>
            <a:noFill/>
          </p:spPr>
          <p:txBody>
            <a:bodyPr wrap="none" rtlCol="0">
              <a:spAutoFit/>
            </a:bodyPr>
            <a:lstStyle/>
            <a:p>
              <a:r>
                <a:rPr lang="en-US" sz="2400" dirty="0">
                  <a:solidFill>
                    <a:prstClr val="black"/>
                  </a:solidFill>
                  <a:latin typeface="Calibri"/>
                </a:rPr>
                <a:t>z</a:t>
              </a:r>
              <a:endParaRPr lang="en-US" sz="2400" baseline="-25000" dirty="0">
                <a:solidFill>
                  <a:prstClr val="black"/>
                </a:solidFill>
                <a:latin typeface="Calibri"/>
              </a:endParaRPr>
            </a:p>
          </p:txBody>
        </p:sp>
        <p:sp>
          <p:nvSpPr>
            <p:cNvPr id="31" name="TextBox 30"/>
            <p:cNvSpPr txBox="1"/>
            <p:nvPr/>
          </p:nvSpPr>
          <p:spPr>
            <a:xfrm>
              <a:off x="6695890" y="378634"/>
              <a:ext cx="348686" cy="443588"/>
            </a:xfrm>
            <a:prstGeom prst="rect">
              <a:avLst/>
            </a:prstGeom>
            <a:noFill/>
          </p:spPr>
          <p:txBody>
            <a:bodyPr wrap="none" rtlCol="0">
              <a:spAutoFit/>
            </a:bodyPr>
            <a:lstStyle/>
            <a:p>
              <a:r>
                <a:rPr lang="en-US" sz="2000" dirty="0">
                  <a:solidFill>
                    <a:prstClr val="black"/>
                  </a:solidFill>
                  <a:latin typeface="Calibri"/>
                </a:rPr>
                <a:t>1</a:t>
              </a:r>
              <a:endParaRPr lang="en-US" sz="2000" baseline="-25000" dirty="0">
                <a:solidFill>
                  <a:prstClr val="black"/>
                </a:solidFill>
                <a:latin typeface="Calibri"/>
              </a:endParaRPr>
            </a:p>
          </p:txBody>
        </p:sp>
        <p:cxnSp>
          <p:nvCxnSpPr>
            <p:cNvPr id="32" name="Straight Arrow Connector 31"/>
            <p:cNvCxnSpPr/>
            <p:nvPr/>
          </p:nvCxnSpPr>
          <p:spPr>
            <a:xfrm flipV="1">
              <a:off x="7110155" y="235759"/>
              <a:ext cx="0" cy="1823663"/>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8301581" y="508234"/>
              <a:ext cx="430530" cy="255270"/>
            </a:xfrm>
            <a:prstGeom prst="rect">
              <a:avLst/>
            </a:prstGeom>
          </p:spPr>
        </p:pic>
        <p:cxnSp>
          <p:nvCxnSpPr>
            <p:cNvPr id="37" name="Straight Arrow Connector 36"/>
            <p:cNvCxnSpPr/>
            <p:nvPr/>
          </p:nvCxnSpPr>
          <p:spPr>
            <a:xfrm>
              <a:off x="6992872" y="1277874"/>
              <a:ext cx="217553" cy="0"/>
            </a:xfrm>
            <a:prstGeom prst="straightConnector1">
              <a:avLst/>
            </a:prstGeom>
            <a:ln w="381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991853" y="600075"/>
              <a:ext cx="217553" cy="0"/>
            </a:xfrm>
            <a:prstGeom prst="straightConnector1">
              <a:avLst/>
            </a:prstGeom>
            <a:ln w="381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16">
            <p14:nvContentPartPr>
              <p14:cNvPr id="2" name="Ink 1"/>
              <p14:cNvContentPartPr/>
              <p14:nvPr/>
            </p14:nvContentPartPr>
            <p14:xfrm>
              <a:off x="3172320" y="1472130"/>
              <a:ext cx="5031720" cy="4006800"/>
            </p14:xfrm>
          </p:contentPart>
        </mc:Choice>
        <mc:Fallback xmlns="">
          <p:pic>
            <p:nvPicPr>
              <p:cNvPr id="2" name="Ink 1"/>
              <p:cNvPicPr/>
              <p:nvPr/>
            </p:nvPicPr>
            <p:blipFill>
              <a:blip r:embed="rId17"/>
              <a:stretch>
                <a:fillRect/>
              </a:stretch>
            </p:blipFill>
            <p:spPr>
              <a:xfrm>
                <a:off x="3163320" y="1459890"/>
                <a:ext cx="5053320" cy="4030920"/>
              </a:xfrm>
              <a:prstGeom prst="rect">
                <a:avLst/>
              </a:prstGeom>
            </p:spPr>
          </p:pic>
        </mc:Fallback>
      </mc:AlternateContent>
    </p:spTree>
    <p:extLst>
      <p:ext uri="{BB962C8B-B14F-4D97-AF65-F5344CB8AC3E}">
        <p14:creationId xmlns:p14="http://schemas.microsoft.com/office/powerpoint/2010/main" val="358711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Logistic regression (Classification)</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2226469"/>
                <a:ext cx="7886700" cy="3774281"/>
              </a:xfrm>
            </p:spPr>
            <p:txBody>
              <a:bodyPr>
                <a:normAutofit fontScale="62500" lnSpcReduction="20000"/>
              </a:bodyPr>
              <a:lstStyle/>
              <a:p>
                <a:r>
                  <a:rPr lang="en-US" sz="3450" b="1" dirty="0">
                    <a:solidFill>
                      <a:srgbClr val="0070C0"/>
                    </a:solidFill>
                  </a:rPr>
                  <a:t>Model</a:t>
                </a:r>
                <a:endParaRPr lang="en-US" sz="2400" b="1" dirty="0">
                  <a:solidFill>
                    <a:srgbClr val="0070C0"/>
                  </a:solidFill>
                </a:endParaRPr>
              </a:p>
              <a:p>
                <a:pPr marL="0" indent="0" algn="ctr">
                  <a:buNone/>
                </a:pP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r>
                      <a:rPr lang="en-US" sz="2400" i="1" dirty="0">
                        <a:latin typeface="Cambria Math" panose="02040503050406030204" pitchFamily="18" charset="0"/>
                      </a:rPr>
                      <m:t>=</m:t>
                    </m:r>
                    <m:r>
                      <a:rPr lang="en-US" sz="2400" i="1" dirty="0">
                        <a:latin typeface="Cambria Math" panose="02040503050406030204" pitchFamily="18" charset="0"/>
                      </a:rPr>
                      <m:t>𝑃</m:t>
                    </m:r>
                    <m:d>
                      <m:dPr>
                        <m:ctrlPr>
                          <a:rPr lang="en-US" sz="2400" i="1" dirty="0">
                            <a:latin typeface="Cambria Math" panose="02040503050406030204" pitchFamily="18" charset="0"/>
                          </a:rPr>
                        </m:ctrlPr>
                      </m:dPr>
                      <m:e>
                        <m:r>
                          <a:rPr lang="en-US" sz="2400" i="1" dirty="0">
                            <a:latin typeface="Cambria Math" panose="02040503050406030204" pitchFamily="18" charset="0"/>
                          </a:rPr>
                          <m:t>𝑌</m:t>
                        </m:r>
                        <m:r>
                          <a:rPr lang="en-US" sz="2400" i="1" dirty="0">
                            <a:latin typeface="Cambria Math" panose="02040503050406030204" pitchFamily="18" charset="0"/>
                          </a:rPr>
                          <m:t>=</m:t>
                        </m:r>
                        <m:r>
                          <a:rPr lang="en-US" sz="2400" i="1" dirty="0">
                            <a:latin typeface="Cambria Math" panose="02040503050406030204" pitchFamily="18" charset="0"/>
                          </a:rPr>
                          <m:t>1</m:t>
                        </m:r>
                      </m:e>
                      <m:e>
                        <m:sSub>
                          <m:sSubPr>
                            <m:ctrlPr>
                              <a:rPr lang="en-US" sz="2400" i="1" dirty="0">
                                <a:latin typeface="Cambria Math" panose="02040503050406030204" pitchFamily="18" charset="0"/>
                              </a:rPr>
                            </m:ctrlPr>
                          </m:sSubPr>
                          <m:e>
                            <m:r>
                              <a:rPr lang="en-US" sz="2400" i="1" dirty="0">
                                <a:latin typeface="Cambria Math" panose="02040503050406030204" pitchFamily="18" charset="0"/>
                              </a:rPr>
                              <m:t>𝑋</m:t>
                            </m:r>
                          </m:e>
                          <m:sub>
                            <m:r>
                              <a:rPr lang="en-US" sz="2400" i="1" dirty="0">
                                <a:latin typeface="Cambria Math" panose="02040503050406030204" pitchFamily="18" charset="0"/>
                              </a:rPr>
                              <m:t>1</m:t>
                            </m:r>
                          </m:sub>
                        </m:sSub>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𝑋</m:t>
                            </m:r>
                          </m:e>
                          <m:sub>
                            <m:r>
                              <a:rPr lang="en-US" sz="2400" i="1" dirty="0">
                                <a:latin typeface="Cambria Math" panose="02040503050406030204" pitchFamily="18" charset="0"/>
                              </a:rPr>
                              <m:t>2</m:t>
                            </m:r>
                          </m:sub>
                        </m:sSub>
                        <m:r>
                          <a:rPr lang="en-US" sz="2400" i="1" dirty="0">
                            <a:latin typeface="Cambria Math" panose="02040503050406030204" pitchFamily="18" charset="0"/>
                          </a:rPr>
                          <m:t>, ⋯, </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𝑋</m:t>
                            </m:r>
                          </m:e>
                          <m:sub>
                            <m:r>
                              <a:rPr lang="en-US" sz="2400" i="1" dirty="0">
                                <a:latin typeface="Cambria Math" panose="02040503050406030204" pitchFamily="18" charset="0"/>
                              </a:rPr>
                              <m:t>𝑛</m:t>
                            </m:r>
                          </m:sub>
                        </m:sSub>
                      </m:e>
                    </m:d>
                    <m:r>
                      <a:rPr lang="en-US" sz="2400" i="1" dirty="0">
                        <a:latin typeface="Cambria Math" panose="02040503050406030204" pitchFamily="18" charset="0"/>
                        <a:ea typeface="Cambria Math" panose="02040503050406030204" pitchFamily="18" charset="0"/>
                      </a:rPr>
                      <m:t>=</m:t>
                    </m:r>
                    <m:f>
                      <m:fPr>
                        <m:ctrlPr>
                          <a:rPr lang="en-US" sz="2400" i="1" dirty="0">
                            <a:latin typeface="Cambria Math" panose="02040503050406030204" pitchFamily="18" charset="0"/>
                            <a:ea typeface="Cambria Math" panose="02040503050406030204" pitchFamily="18" charset="0"/>
                          </a:rPr>
                        </m:ctrlPr>
                      </m:fPr>
                      <m:num>
                        <m:r>
                          <a:rPr lang="en-US" sz="2400" i="1" dirty="0">
                            <a:latin typeface="Cambria Math" panose="02040503050406030204" pitchFamily="18" charset="0"/>
                            <a:ea typeface="Cambria Math" panose="02040503050406030204" pitchFamily="18" charset="0"/>
                          </a:rPr>
                          <m:t>1</m:t>
                        </m:r>
                      </m:num>
                      <m:den>
                        <m:r>
                          <a:rPr lang="en-US" sz="2400" i="1" dirty="0">
                            <a:latin typeface="Cambria Math" panose="02040503050406030204" pitchFamily="18" charset="0"/>
                            <a:ea typeface="Cambria Math" panose="02040503050406030204" pitchFamily="18" charset="0"/>
                          </a:rPr>
                          <m:t>1</m:t>
                        </m:r>
                        <m:r>
                          <a:rPr lang="en-US" sz="2400" i="1" dirty="0">
                            <a:latin typeface="Cambria Math" panose="02040503050406030204" pitchFamily="18" charset="0"/>
                            <a:ea typeface="Cambria Math" panose="02040503050406030204" pitchFamily="18" charset="0"/>
                          </a:rPr>
                          <m:t>+</m:t>
                        </m:r>
                        <m:sSup>
                          <m:sSupPr>
                            <m:ctrlPr>
                              <a:rPr lang="en-US" sz="2400" i="1" dirty="0">
                                <a:latin typeface="Cambria Math" panose="02040503050406030204" pitchFamily="18" charset="0"/>
                                <a:ea typeface="Cambria Math" panose="02040503050406030204" pitchFamily="18" charset="0"/>
                              </a:rPr>
                            </m:ctrlPr>
                          </m:sSupPr>
                          <m:e>
                            <m:r>
                              <a:rPr lang="en-US" sz="2400" i="1" dirty="0">
                                <a:latin typeface="Cambria Math" panose="02040503050406030204" pitchFamily="18" charset="0"/>
                                <a:ea typeface="Cambria Math" panose="02040503050406030204" pitchFamily="18" charset="0"/>
                              </a:rPr>
                              <m:t>𝑒</m:t>
                            </m:r>
                          </m:e>
                          <m:sup>
                            <m:r>
                              <a:rPr lang="en-US" sz="2400" i="1" dirty="0">
                                <a:latin typeface="Cambria Math" panose="02040503050406030204" pitchFamily="18" charset="0"/>
                                <a:ea typeface="Cambria Math" panose="02040503050406030204" pitchFamily="18" charset="0"/>
                              </a:rPr>
                              <m:t>−</m:t>
                            </m:r>
                            <m:sSup>
                              <m:sSupPr>
                                <m:ctrlPr>
                                  <a:rPr lang="en-US" sz="2400" i="1" dirty="0">
                                    <a:latin typeface="Cambria Math" panose="02040503050406030204" pitchFamily="18" charset="0"/>
                                    <a:ea typeface="Cambria Math" panose="02040503050406030204" pitchFamily="18" charset="0"/>
                                  </a:rPr>
                                </m:ctrlPr>
                              </m:sSupPr>
                              <m:e>
                                <m:r>
                                  <a:rPr lang="en-US" sz="2400" i="1" dirty="0">
                                    <a:latin typeface="Cambria Math" panose="02040503050406030204" pitchFamily="18" charset="0"/>
                                    <a:ea typeface="Cambria Math" panose="02040503050406030204" pitchFamily="18" charset="0"/>
                                  </a:rPr>
                                  <m:t>𝜃</m:t>
                                </m:r>
                              </m:e>
                              <m:sup>
                                <m:r>
                                  <a:rPr lang="en-US" sz="2400" i="1" dirty="0">
                                    <a:latin typeface="Cambria Math" panose="02040503050406030204" pitchFamily="18" charset="0"/>
                                    <a:ea typeface="Cambria Math" panose="02040503050406030204" pitchFamily="18" charset="0"/>
                                  </a:rPr>
                                  <m:t>⊤</m:t>
                                </m:r>
                              </m:sup>
                            </m:sSup>
                            <m:r>
                              <a:rPr lang="en-US" sz="2400" i="1" dirty="0">
                                <a:latin typeface="Cambria Math" panose="02040503050406030204" pitchFamily="18" charset="0"/>
                                <a:ea typeface="Cambria Math" panose="02040503050406030204" pitchFamily="18" charset="0"/>
                              </a:rPr>
                              <m:t>𝑥</m:t>
                            </m:r>
                          </m:sup>
                        </m:sSup>
                      </m:den>
                    </m:f>
                  </m:oMath>
                </a14:m>
                <a:r>
                  <a:rPr lang="en-US" sz="2400" dirty="0">
                    <a:ea typeface="Cambria Math" panose="02040503050406030204" pitchFamily="18" charset="0"/>
                  </a:rPr>
                  <a:t> </a:t>
                </a:r>
              </a:p>
              <a:p>
                <a:r>
                  <a:rPr lang="en-US" sz="3450" b="1" dirty="0">
                    <a:solidFill>
                      <a:srgbClr val="0070C0"/>
                    </a:solidFill>
                  </a:rPr>
                  <a:t>Cost function</a:t>
                </a:r>
              </a:p>
              <a:p>
                <a:pPr marL="0" indent="0">
                  <a:buNone/>
                </a:pPr>
                <a14:m>
                  <m:oMathPara xmlns:m="http://schemas.openxmlformats.org/officeDocument/2006/math">
                    <m:oMathParaPr>
                      <m:jc m:val="center"/>
                    </m:oMathParaPr>
                    <m:oMath xmlns:m="http://schemas.openxmlformats.org/officeDocument/2006/math">
                      <m:r>
                        <a:rPr lang="en-US" sz="2400" i="1" dirty="0">
                          <a:latin typeface="Cambria Math" panose="02040503050406030204" pitchFamily="18" charset="0"/>
                        </a:rPr>
                        <m:t>𝐽</m:t>
                      </m:r>
                      <m:d>
                        <m:dPr>
                          <m:ctrlPr>
                            <a:rPr lang="en-US" sz="2400" i="1" dirty="0">
                              <a:latin typeface="Cambria Math" panose="02040503050406030204" pitchFamily="18" charset="0"/>
                            </a:rPr>
                          </m:ctrlPr>
                        </m:dPr>
                        <m:e>
                          <m:r>
                            <a:rPr lang="en-US" sz="2400" i="1" dirty="0">
                              <a:latin typeface="Cambria Math" panose="02040503050406030204" pitchFamily="18" charset="0"/>
                            </a:rPr>
                            <m:t>𝜃</m:t>
                          </m:r>
                        </m:e>
                      </m:d>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𝑚</m:t>
                          </m:r>
                        </m:den>
                      </m:f>
                      <m:nary>
                        <m:naryPr>
                          <m:chr m:val="∑"/>
                          <m:ctrlPr>
                            <a:rPr lang="en-US" sz="2400" i="1" dirty="0">
                              <a:latin typeface="Cambria Math" panose="02040503050406030204" pitchFamily="18" charset="0"/>
                            </a:rPr>
                          </m:ctrlPr>
                        </m:naryPr>
                        <m:sub>
                          <m:r>
                            <m:rPr>
                              <m:brk m:alnAt="23"/>
                            </m:rPr>
                            <a:rPr lang="en-US" sz="2400" i="1" dirty="0">
                              <a:latin typeface="Cambria Math" panose="02040503050406030204" pitchFamily="18" charset="0"/>
                            </a:rPr>
                            <m:t>𝑖</m:t>
                          </m:r>
                          <m:r>
                            <a:rPr lang="en-US" sz="2400" i="1" dirty="0">
                              <a:latin typeface="Cambria Math" panose="02040503050406030204" pitchFamily="18" charset="0"/>
                            </a:rPr>
                            <m:t>=</m:t>
                          </m:r>
                          <m:r>
                            <a:rPr lang="en-US" sz="2400" i="1" dirty="0">
                              <a:latin typeface="Cambria Math" panose="02040503050406030204" pitchFamily="18" charset="0"/>
                            </a:rPr>
                            <m:t>1</m:t>
                          </m:r>
                        </m:sub>
                        <m:sup>
                          <m:r>
                            <a:rPr lang="en-US" sz="2400" i="1" dirty="0">
                              <a:latin typeface="Cambria Math" panose="02040503050406030204" pitchFamily="18" charset="0"/>
                            </a:rPr>
                            <m:t>𝑚</m:t>
                          </m:r>
                        </m:sup>
                        <m:e>
                          <m:r>
                            <m:rPr>
                              <m:sty m:val="p"/>
                            </m:rPr>
                            <a:rPr lang="en-US" sz="2400" dirty="0">
                              <a:latin typeface="Cambria Math" panose="02040503050406030204" pitchFamily="18" charset="0"/>
                            </a:rPr>
                            <m:t>Cost</m:t>
                          </m:r>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𝑥</m:t>
                              </m:r>
                            </m:e>
                            <m:sup>
                              <m:d>
                                <m:dPr>
                                  <m:ctrlPr>
                                    <a:rPr lang="en-US" sz="2400" i="1" dirty="0">
                                      <a:latin typeface="Cambria Math" panose="02040503050406030204" pitchFamily="18" charset="0"/>
                                    </a:rPr>
                                  </m:ctrlPr>
                                </m:dPr>
                                <m:e>
                                  <m:r>
                                    <a:rPr lang="en-US" sz="2400" i="1" dirty="0">
                                      <a:latin typeface="Cambria Math" panose="02040503050406030204" pitchFamily="18" charset="0"/>
                                    </a:rPr>
                                    <m:t>𝑖</m:t>
                                  </m:r>
                                </m:e>
                              </m:d>
                            </m:sup>
                          </m:sSup>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𝑦</m:t>
                              </m:r>
                            </m:e>
                            <m:sup>
                              <m:r>
                                <a:rPr lang="en-US" sz="2400" i="1" dirty="0">
                                  <a:latin typeface="Cambria Math" panose="02040503050406030204" pitchFamily="18" charset="0"/>
                                </a:rPr>
                                <m:t>(</m:t>
                              </m:r>
                              <m:r>
                                <a:rPr lang="en-US" sz="2400" i="1" dirty="0">
                                  <a:latin typeface="Cambria Math" panose="02040503050406030204" pitchFamily="18" charset="0"/>
                                </a:rPr>
                                <m:t>𝑖</m:t>
                              </m:r>
                              <m:r>
                                <a:rPr lang="en-US" sz="2400" i="1" dirty="0">
                                  <a:latin typeface="Cambria Math" panose="02040503050406030204" pitchFamily="18" charset="0"/>
                                </a:rPr>
                                <m:t>)</m:t>
                              </m:r>
                            </m:sup>
                          </m:sSup>
                          <m:r>
                            <a:rPr lang="en-US" sz="2400" i="1" dirty="0">
                              <a:latin typeface="Cambria Math" panose="02040503050406030204" pitchFamily="18" charset="0"/>
                            </a:rPr>
                            <m:t>))</m:t>
                          </m:r>
                        </m:e>
                      </m:nary>
                      <m:r>
                        <a:rPr lang="en-US" sz="2400" dirty="0">
                          <a:latin typeface="Cambria Math" panose="02040503050406030204" pitchFamily="18" charset="0"/>
                        </a:rPr>
                        <m:t>         </m:t>
                      </m:r>
                      <m:r>
                        <m:rPr>
                          <m:sty m:val="p"/>
                        </m:rPr>
                        <a:rPr lang="en-US" sz="2400" dirty="0">
                          <a:latin typeface="Cambria Math" panose="02040503050406030204" pitchFamily="18" charset="0"/>
                        </a:rPr>
                        <m:t>Cost</m:t>
                      </m:r>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r>
                        <a:rPr lang="en-US" sz="2400" i="1" dirty="0">
                          <a:latin typeface="Cambria Math" panose="02040503050406030204" pitchFamily="18" charset="0"/>
                        </a:rPr>
                        <m:t>,</m:t>
                      </m:r>
                      <m:r>
                        <a:rPr lang="en-US" sz="2400" i="1" dirty="0">
                          <a:latin typeface="Cambria Math" panose="02040503050406030204" pitchFamily="18" charset="0"/>
                        </a:rPr>
                        <m:t>𝑦</m:t>
                      </m:r>
                      <m:r>
                        <a:rPr lang="en-US" sz="2400" i="1" dirty="0">
                          <a:latin typeface="Cambria Math" panose="02040503050406030204" pitchFamily="18" charset="0"/>
                        </a:rPr>
                        <m:t>)=</m:t>
                      </m:r>
                      <m:d>
                        <m:dPr>
                          <m:begChr m:val="{"/>
                          <m:endChr m:val=""/>
                          <m:ctrlPr>
                            <a:rPr lang="en-US" sz="2400" i="1" dirty="0">
                              <a:latin typeface="Cambria Math" panose="02040503050406030204" pitchFamily="18" charset="0"/>
                            </a:rPr>
                          </m:ctrlPr>
                        </m:dPr>
                        <m:e>
                          <m:eqArr>
                            <m:eqArrPr>
                              <m:ctrlPr>
                                <a:rPr lang="en-US" sz="2400" i="1" dirty="0">
                                  <a:latin typeface="Cambria Math" panose="02040503050406030204" pitchFamily="18" charset="0"/>
                                </a:rPr>
                              </m:ctrlPr>
                            </m:eqArrPr>
                            <m:e>
                              <m:r>
                                <a:rPr lang="en-US" sz="2400" i="1" dirty="0">
                                  <a:latin typeface="Cambria Math" panose="02040503050406030204" pitchFamily="18" charset="0"/>
                                </a:rPr>
                                <m:t>−</m:t>
                              </m:r>
                              <m:r>
                                <m:rPr>
                                  <m:sty m:val="p"/>
                                </m:rPr>
                                <a:rPr lang="en-US" sz="2400" dirty="0">
                                  <a:latin typeface="Cambria Math" panose="02040503050406030204" pitchFamily="18" charset="0"/>
                                </a:rPr>
                                <m:t>log</m:t>
                              </m:r>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e>
                              </m:d>
                              <m:r>
                                <a:rPr lang="en-US" sz="2400" dirty="0">
                                  <a:latin typeface="Cambria Math" panose="02040503050406030204" pitchFamily="18" charset="0"/>
                                </a:rPr>
                                <m:t>            </m:t>
                              </m:r>
                              <m:r>
                                <m:rPr>
                                  <m:sty m:val="p"/>
                                </m:rPr>
                                <a:rPr lang="en-US" sz="2400" dirty="0">
                                  <a:latin typeface="Cambria Math" panose="02040503050406030204" pitchFamily="18" charset="0"/>
                                </a:rPr>
                                <m:t>if</m:t>
                              </m:r>
                              <m:r>
                                <a:rPr lang="en-US" sz="2400" i="1" dirty="0">
                                  <a:latin typeface="Cambria Math" panose="02040503050406030204" pitchFamily="18" charset="0"/>
                                </a:rPr>
                                <m:t>  </m:t>
                              </m:r>
                              <m:r>
                                <a:rPr lang="en-US" sz="2400" i="1" dirty="0">
                                  <a:latin typeface="Cambria Math" panose="02040503050406030204" pitchFamily="18" charset="0"/>
                                </a:rPr>
                                <m:t>𝑦</m:t>
                              </m:r>
                              <m:r>
                                <a:rPr lang="en-US" sz="2400" i="1" dirty="0">
                                  <a:latin typeface="Cambria Math" panose="02040503050406030204" pitchFamily="18" charset="0"/>
                                </a:rPr>
                                <m:t>=</m:t>
                              </m:r>
                              <m:r>
                                <a:rPr lang="en-US" sz="2400" i="1" dirty="0">
                                  <a:latin typeface="Cambria Math" panose="02040503050406030204" pitchFamily="18" charset="0"/>
                                </a:rPr>
                                <m:t>1</m:t>
                              </m:r>
                            </m:e>
                            <m:e>
                              <m:r>
                                <a:rPr lang="en-US" sz="2400" i="1" dirty="0">
                                  <a:latin typeface="Cambria Math" panose="02040503050406030204" pitchFamily="18" charset="0"/>
                                </a:rPr>
                                <m:t>−</m:t>
                              </m:r>
                              <m:r>
                                <m:rPr>
                                  <m:sty m:val="p"/>
                                </m:rPr>
                                <a:rPr lang="en-US" sz="2400" dirty="0">
                                  <a:latin typeface="Cambria Math" panose="02040503050406030204" pitchFamily="18" charset="0"/>
                                </a:rPr>
                                <m:t>log</m:t>
                              </m:r>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1</m:t>
                                      </m:r>
                                      <m:r>
                                        <a:rPr lang="en-US" sz="2400" i="1" dirty="0">
                                          <a:latin typeface="Cambria Math" panose="02040503050406030204" pitchFamily="18" charset="0"/>
                                        </a:rPr>
                                        <m:t>−</m:t>
                                      </m:r>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r>
                                        <a:rPr lang="en-US" sz="2400" i="1" dirty="0">
                                          <a:latin typeface="Cambria Math" panose="02040503050406030204" pitchFamily="18" charset="0"/>
                                        </a:rPr>
                                        <m:t>𝑥</m:t>
                                      </m:r>
                                    </m:e>
                                  </m:d>
                                </m:e>
                              </m:d>
                              <m:r>
                                <a:rPr lang="en-US" sz="2400" i="1" dirty="0">
                                  <a:latin typeface="Cambria Math" panose="02040503050406030204" pitchFamily="18" charset="0"/>
                                </a:rPr>
                                <m:t>    </m:t>
                              </m:r>
                              <m:r>
                                <m:rPr>
                                  <m:sty m:val="p"/>
                                </m:rPr>
                                <a:rPr lang="en-US" sz="2400" dirty="0">
                                  <a:latin typeface="Cambria Math" panose="02040503050406030204" pitchFamily="18" charset="0"/>
                                </a:rPr>
                                <m:t>if</m:t>
                              </m:r>
                              <m:r>
                                <a:rPr lang="en-US" sz="2400" i="1" dirty="0">
                                  <a:latin typeface="Cambria Math" panose="02040503050406030204" pitchFamily="18" charset="0"/>
                                </a:rPr>
                                <m:t>  </m:t>
                              </m:r>
                              <m:r>
                                <a:rPr lang="en-US" sz="2400" i="1" dirty="0">
                                  <a:latin typeface="Cambria Math" panose="02040503050406030204" pitchFamily="18" charset="0"/>
                                </a:rPr>
                                <m:t>𝑦</m:t>
                              </m:r>
                              <m:r>
                                <a:rPr lang="en-US" sz="2400" i="1" dirty="0">
                                  <a:latin typeface="Cambria Math" panose="02040503050406030204" pitchFamily="18" charset="0"/>
                                </a:rPr>
                                <m:t>=</m:t>
                              </m:r>
                              <m:r>
                                <a:rPr lang="en-US" sz="2400" i="1" dirty="0">
                                  <a:latin typeface="Cambria Math" panose="02040503050406030204" pitchFamily="18" charset="0"/>
                                </a:rPr>
                                <m:t>0</m:t>
                              </m:r>
                            </m:e>
                          </m:eqArr>
                        </m:e>
                      </m:d>
                    </m:oMath>
                  </m:oMathPara>
                </a14:m>
                <a:endParaRPr lang="en-US" sz="2400" dirty="0"/>
              </a:p>
              <a:p>
                <a:r>
                  <a:rPr lang="en-US" sz="3450" b="1" dirty="0">
                    <a:solidFill>
                      <a:srgbClr val="0070C0"/>
                    </a:solidFill>
                  </a:rPr>
                  <a:t>Learning</a:t>
                </a:r>
              </a:p>
              <a:p>
                <a:pPr marL="0" lvl="1" indent="0">
                  <a:spcBef>
                    <a:spcPts val="750"/>
                  </a:spcBef>
                  <a:buNone/>
                </a:pPr>
                <a:r>
                  <a:rPr lang="en-US" sz="2700" dirty="0"/>
                  <a:t>Gradient descent: </a:t>
                </a:r>
                <a:r>
                  <a:rPr lang="en-US" sz="2550" dirty="0"/>
                  <a:t>Repeat {</a:t>
                </a:r>
                <a14:m>
                  <m:oMath xmlns:m="http://schemas.openxmlformats.org/officeDocument/2006/math">
                    <m:sSub>
                      <m:sSubPr>
                        <m:ctrlPr>
                          <a:rPr lang="en-US" sz="2550" i="1">
                            <a:latin typeface="Cambria Math" panose="02040503050406030204" pitchFamily="18" charset="0"/>
                          </a:rPr>
                        </m:ctrlPr>
                      </m:sSubPr>
                      <m:e>
                        <m:r>
                          <a:rPr lang="en-US" sz="2550" i="1">
                            <a:latin typeface="Cambria Math" panose="02040503050406030204" pitchFamily="18" charset="0"/>
                          </a:rPr>
                          <m:t>𝜃</m:t>
                        </m:r>
                      </m:e>
                      <m:sub>
                        <m:r>
                          <a:rPr lang="en-US" sz="2550" i="1">
                            <a:latin typeface="Cambria Math" panose="02040503050406030204" pitchFamily="18" charset="0"/>
                          </a:rPr>
                          <m:t>𝑗</m:t>
                        </m:r>
                      </m:sub>
                    </m:sSub>
                    <m:r>
                      <a:rPr lang="en-US" sz="2550" i="1">
                        <a:latin typeface="Cambria Math" panose="02040503050406030204" pitchFamily="18" charset="0"/>
                      </a:rPr>
                      <m:t> ≔</m:t>
                    </m:r>
                    <m:sSub>
                      <m:sSubPr>
                        <m:ctrlPr>
                          <a:rPr lang="en-US" sz="2550" i="1">
                            <a:latin typeface="Cambria Math" panose="02040503050406030204" pitchFamily="18" charset="0"/>
                          </a:rPr>
                        </m:ctrlPr>
                      </m:sSubPr>
                      <m:e>
                        <m:r>
                          <a:rPr lang="en-US" sz="2550" i="1">
                            <a:latin typeface="Cambria Math" panose="02040503050406030204" pitchFamily="18" charset="0"/>
                          </a:rPr>
                          <m:t>𝜃</m:t>
                        </m:r>
                      </m:e>
                      <m:sub>
                        <m:r>
                          <a:rPr lang="en-US" sz="2550" i="1">
                            <a:latin typeface="Cambria Math" panose="02040503050406030204" pitchFamily="18" charset="0"/>
                          </a:rPr>
                          <m:t>𝑗</m:t>
                        </m:r>
                      </m:sub>
                    </m:sSub>
                    <m:r>
                      <a:rPr lang="en-US" sz="2550" i="1">
                        <a:latin typeface="Cambria Math" panose="02040503050406030204" pitchFamily="18" charset="0"/>
                      </a:rPr>
                      <m:t>−</m:t>
                    </m:r>
                    <m:r>
                      <a:rPr lang="en-US" sz="2550" i="1">
                        <a:latin typeface="Cambria Math" panose="02040503050406030204" pitchFamily="18" charset="0"/>
                      </a:rPr>
                      <m:t>𝛼</m:t>
                    </m:r>
                    <m:f>
                      <m:fPr>
                        <m:ctrlPr>
                          <a:rPr lang="en-US" sz="2550" i="1">
                            <a:latin typeface="Cambria Math" panose="02040503050406030204" pitchFamily="18" charset="0"/>
                          </a:rPr>
                        </m:ctrlPr>
                      </m:fPr>
                      <m:num>
                        <m:r>
                          <a:rPr lang="en-US" sz="2550" i="1">
                            <a:latin typeface="Cambria Math" panose="02040503050406030204" pitchFamily="18" charset="0"/>
                          </a:rPr>
                          <m:t>1</m:t>
                        </m:r>
                      </m:num>
                      <m:den>
                        <m:r>
                          <a:rPr lang="en-US" sz="2550" i="1">
                            <a:latin typeface="Cambria Math" panose="02040503050406030204" pitchFamily="18" charset="0"/>
                          </a:rPr>
                          <m:t>𝑚</m:t>
                        </m:r>
                      </m:den>
                    </m:f>
                    <m:nary>
                      <m:naryPr>
                        <m:chr m:val="∑"/>
                        <m:ctrlPr>
                          <a:rPr lang="en-US" sz="2550" i="1" dirty="0">
                            <a:latin typeface="Cambria Math" panose="02040503050406030204" pitchFamily="18" charset="0"/>
                          </a:rPr>
                        </m:ctrlPr>
                      </m:naryPr>
                      <m:sub>
                        <m:r>
                          <m:rPr>
                            <m:brk m:alnAt="23"/>
                          </m:rPr>
                          <a:rPr lang="en-US" sz="2550" i="1" dirty="0">
                            <a:latin typeface="Cambria Math" panose="02040503050406030204" pitchFamily="18" charset="0"/>
                          </a:rPr>
                          <m:t>𝑖</m:t>
                        </m:r>
                        <m:r>
                          <a:rPr lang="en-US" sz="2550" i="1" dirty="0">
                            <a:latin typeface="Cambria Math" panose="02040503050406030204" pitchFamily="18" charset="0"/>
                          </a:rPr>
                          <m:t>=</m:t>
                        </m:r>
                        <m:r>
                          <a:rPr lang="en-US" sz="2550" i="1" dirty="0">
                            <a:latin typeface="Cambria Math" panose="02040503050406030204" pitchFamily="18" charset="0"/>
                          </a:rPr>
                          <m:t>1</m:t>
                        </m:r>
                      </m:sub>
                      <m:sup>
                        <m:r>
                          <a:rPr lang="en-US" sz="2550" i="1" dirty="0">
                            <a:latin typeface="Cambria Math" panose="02040503050406030204" pitchFamily="18" charset="0"/>
                          </a:rPr>
                          <m:t>𝑚</m:t>
                        </m:r>
                      </m:sup>
                      <m:e>
                        <m:d>
                          <m:dPr>
                            <m:ctrlPr>
                              <a:rPr lang="en-US" sz="2550" i="1" dirty="0">
                                <a:latin typeface="Cambria Math" panose="02040503050406030204" pitchFamily="18" charset="0"/>
                              </a:rPr>
                            </m:ctrlPr>
                          </m:dPr>
                          <m:e>
                            <m:sSub>
                              <m:sSubPr>
                                <m:ctrlPr>
                                  <a:rPr lang="en-US" sz="2550" i="1" dirty="0">
                                    <a:latin typeface="Cambria Math" panose="02040503050406030204" pitchFamily="18" charset="0"/>
                                  </a:rPr>
                                </m:ctrlPr>
                              </m:sSubPr>
                              <m:e>
                                <m:r>
                                  <a:rPr lang="en-US" sz="2550" i="1" dirty="0">
                                    <a:latin typeface="Cambria Math" panose="02040503050406030204" pitchFamily="18" charset="0"/>
                                  </a:rPr>
                                  <m:t>h</m:t>
                                </m:r>
                              </m:e>
                              <m:sub>
                                <m:r>
                                  <a:rPr lang="en-US" sz="2550" i="1" dirty="0">
                                    <a:latin typeface="Cambria Math" panose="02040503050406030204" pitchFamily="18" charset="0"/>
                                  </a:rPr>
                                  <m:t>𝜃</m:t>
                                </m:r>
                              </m:sub>
                            </m:sSub>
                            <m:d>
                              <m:dPr>
                                <m:ctrlPr>
                                  <a:rPr lang="en-US" sz="2550" i="1" dirty="0">
                                    <a:latin typeface="Cambria Math" panose="02040503050406030204" pitchFamily="18" charset="0"/>
                                  </a:rPr>
                                </m:ctrlPr>
                              </m:dPr>
                              <m:e>
                                <m:sSup>
                                  <m:sSupPr>
                                    <m:ctrlPr>
                                      <a:rPr lang="en-US" sz="2550" i="1" dirty="0">
                                        <a:latin typeface="Cambria Math" panose="02040503050406030204" pitchFamily="18" charset="0"/>
                                      </a:rPr>
                                    </m:ctrlPr>
                                  </m:sSupPr>
                                  <m:e>
                                    <m:r>
                                      <a:rPr lang="en-US" sz="2550" i="1" dirty="0">
                                        <a:latin typeface="Cambria Math" panose="02040503050406030204" pitchFamily="18" charset="0"/>
                                      </a:rPr>
                                      <m:t>𝑥</m:t>
                                    </m:r>
                                  </m:e>
                                  <m:sup>
                                    <m:d>
                                      <m:dPr>
                                        <m:ctrlPr>
                                          <a:rPr lang="en-US" sz="2550" i="1" dirty="0">
                                            <a:latin typeface="Cambria Math" panose="02040503050406030204" pitchFamily="18" charset="0"/>
                                          </a:rPr>
                                        </m:ctrlPr>
                                      </m:dPr>
                                      <m:e>
                                        <m:r>
                                          <a:rPr lang="en-US" sz="2550" i="1" dirty="0">
                                            <a:latin typeface="Cambria Math" panose="02040503050406030204" pitchFamily="18" charset="0"/>
                                          </a:rPr>
                                          <m:t>𝑖</m:t>
                                        </m:r>
                                      </m:e>
                                    </m:d>
                                  </m:sup>
                                </m:sSup>
                              </m:e>
                            </m:d>
                            <m:r>
                              <a:rPr lang="en-US" sz="2550" i="1" dirty="0">
                                <a:latin typeface="Cambria Math" panose="02040503050406030204" pitchFamily="18" charset="0"/>
                              </a:rPr>
                              <m:t>−</m:t>
                            </m:r>
                            <m:sSup>
                              <m:sSupPr>
                                <m:ctrlPr>
                                  <a:rPr lang="en-US" sz="2550" i="1" dirty="0">
                                    <a:latin typeface="Cambria Math" panose="02040503050406030204" pitchFamily="18" charset="0"/>
                                  </a:rPr>
                                </m:ctrlPr>
                              </m:sSupPr>
                              <m:e>
                                <m:r>
                                  <a:rPr lang="en-US" sz="2550" i="1" dirty="0">
                                    <a:latin typeface="Cambria Math" panose="02040503050406030204" pitchFamily="18" charset="0"/>
                                  </a:rPr>
                                  <m:t>𝑦</m:t>
                                </m:r>
                              </m:e>
                              <m:sup>
                                <m:d>
                                  <m:dPr>
                                    <m:ctrlPr>
                                      <a:rPr lang="en-US" sz="2550" i="1" dirty="0">
                                        <a:latin typeface="Cambria Math" panose="02040503050406030204" pitchFamily="18" charset="0"/>
                                      </a:rPr>
                                    </m:ctrlPr>
                                  </m:dPr>
                                  <m:e>
                                    <m:r>
                                      <a:rPr lang="en-US" sz="2550" i="1" dirty="0">
                                        <a:latin typeface="Cambria Math" panose="02040503050406030204" pitchFamily="18" charset="0"/>
                                      </a:rPr>
                                      <m:t>𝑖</m:t>
                                    </m:r>
                                  </m:e>
                                </m:d>
                              </m:sup>
                            </m:sSup>
                          </m:e>
                        </m:d>
                      </m:e>
                    </m:nary>
                    <m:sSubSup>
                      <m:sSubSupPr>
                        <m:ctrlPr>
                          <a:rPr lang="en-US" sz="2550" i="1" dirty="0">
                            <a:latin typeface="Cambria Math" panose="02040503050406030204" pitchFamily="18" charset="0"/>
                          </a:rPr>
                        </m:ctrlPr>
                      </m:sSubSupPr>
                      <m:e>
                        <m:r>
                          <a:rPr lang="en-US" sz="2550" i="1" dirty="0">
                            <a:latin typeface="Cambria Math" panose="02040503050406030204" pitchFamily="18" charset="0"/>
                          </a:rPr>
                          <m:t>𝑥</m:t>
                        </m:r>
                      </m:e>
                      <m:sub>
                        <m:r>
                          <a:rPr lang="en-US" sz="2550" i="1" dirty="0">
                            <a:latin typeface="Cambria Math" panose="02040503050406030204" pitchFamily="18" charset="0"/>
                          </a:rPr>
                          <m:t>𝑗</m:t>
                        </m:r>
                      </m:sub>
                      <m:sup>
                        <m:d>
                          <m:dPr>
                            <m:ctrlPr>
                              <a:rPr lang="en-US" sz="2550" i="1" dirty="0">
                                <a:latin typeface="Cambria Math" panose="02040503050406030204" pitchFamily="18" charset="0"/>
                              </a:rPr>
                            </m:ctrlPr>
                          </m:dPr>
                          <m:e>
                            <m:r>
                              <a:rPr lang="en-US" sz="2550" i="1" dirty="0">
                                <a:latin typeface="Cambria Math" panose="02040503050406030204" pitchFamily="18" charset="0"/>
                              </a:rPr>
                              <m:t>𝑖</m:t>
                            </m:r>
                          </m:e>
                        </m:d>
                      </m:sup>
                    </m:sSubSup>
                  </m:oMath>
                </a14:m>
                <a:r>
                  <a:rPr lang="en-US" sz="2550" dirty="0"/>
                  <a:t>}</a:t>
                </a:r>
              </a:p>
              <a:p>
                <a:pPr marL="0" indent="0">
                  <a:buNone/>
                </a:pPr>
                <a:endParaRPr lang="en-US" sz="2850" b="1" dirty="0">
                  <a:solidFill>
                    <a:srgbClr val="0070C0"/>
                  </a:solidFill>
                </a:endParaRPr>
              </a:p>
              <a:p>
                <a:r>
                  <a:rPr lang="en-US" sz="3450" b="1" dirty="0">
                    <a:solidFill>
                      <a:srgbClr val="0070C0"/>
                    </a:solidFill>
                  </a:rPr>
                  <a:t>Inference</a:t>
                </a:r>
                <a:endParaRPr lang="en-US" sz="2400" b="1" dirty="0">
                  <a:solidFill>
                    <a:srgbClr val="0070C0"/>
                  </a:solidFill>
                </a:endParaRPr>
              </a:p>
              <a:p>
                <a:pPr marL="0" indent="0" algn="ctr">
                  <a:buNone/>
                </a:pPr>
                <a14:m>
                  <m:oMathPara xmlns:m="http://schemas.openxmlformats.org/officeDocument/2006/math">
                    <m:oMathParaPr>
                      <m:jc m:val="centerGroup"/>
                    </m:oMathParaPr>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𝑌</m:t>
                          </m:r>
                        </m:e>
                      </m:acc>
                      <m:r>
                        <a:rPr lang="en-US" sz="2400" i="1" dirty="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sSup>
                            <m:sSupPr>
                              <m:ctrlPr>
                                <a:rPr lang="en-US" sz="2400" i="1" dirty="0">
                                  <a:latin typeface="Cambria Math" panose="02040503050406030204" pitchFamily="18" charset="0"/>
                                </a:rPr>
                              </m:ctrlPr>
                            </m:sSupPr>
                            <m:e>
                              <m:r>
                                <a:rPr lang="en-US" sz="2400" i="1" dirty="0">
                                  <a:latin typeface="Cambria Math" panose="02040503050406030204" pitchFamily="18" charset="0"/>
                                </a:rPr>
                                <m:t>𝑥</m:t>
                              </m:r>
                            </m:e>
                            <m:sup>
                              <m:r>
                                <m:rPr>
                                  <m:sty m:val="p"/>
                                </m:rPr>
                                <a:rPr lang="en-US" sz="2400" dirty="0">
                                  <a:latin typeface="Cambria Math" panose="02040503050406030204" pitchFamily="18" charset="0"/>
                                </a:rPr>
                                <m:t>test</m:t>
                              </m:r>
                            </m:sup>
                          </m:sSup>
                        </m:e>
                      </m:d>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1</m:t>
                          </m:r>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𝑒</m:t>
                              </m:r>
                            </m:e>
                            <m:sup>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𝜃</m:t>
                                  </m:r>
                                </m:e>
                                <m:sup>
                                  <m:r>
                                    <a:rPr lang="en-US" sz="2400" i="1" dirty="0">
                                      <a:latin typeface="Cambria Math" panose="02040503050406030204" pitchFamily="18" charset="0"/>
                                    </a:rPr>
                                    <m:t>⊤</m:t>
                                  </m:r>
                                </m:sup>
                              </m:sSup>
                              <m:sSup>
                                <m:sSupPr>
                                  <m:ctrlPr>
                                    <a:rPr lang="en-US" sz="2400" i="1" dirty="0">
                                      <a:latin typeface="Cambria Math" panose="02040503050406030204" pitchFamily="18" charset="0"/>
                                    </a:rPr>
                                  </m:ctrlPr>
                                </m:sSupPr>
                                <m:e>
                                  <m:r>
                                    <a:rPr lang="en-US" sz="2400" i="1" dirty="0">
                                      <a:latin typeface="Cambria Math" panose="02040503050406030204" pitchFamily="18" charset="0"/>
                                    </a:rPr>
                                    <m:t>𝑥</m:t>
                                  </m:r>
                                </m:e>
                                <m:sup>
                                  <m:r>
                                    <m:rPr>
                                      <m:sty m:val="p"/>
                                    </m:rPr>
                                    <a:rPr lang="en-US" sz="2400" dirty="0">
                                      <a:latin typeface="Cambria Math" panose="02040503050406030204" pitchFamily="18" charset="0"/>
                                    </a:rPr>
                                    <m:t>test</m:t>
                                  </m:r>
                                </m:sup>
                              </m:sSup>
                            </m:sup>
                          </m:sSup>
                        </m:den>
                      </m:f>
                    </m:oMath>
                  </m:oMathPara>
                </a14:m>
                <a:endParaRPr lang="en-US" sz="24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2226469"/>
                <a:ext cx="7886700" cy="3774281"/>
              </a:xfrm>
              <a:blipFill rotWithShape="0">
                <a:blip r:embed="rId3"/>
                <a:stretch>
                  <a:fillRect l="-850" t="-2746"/>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4741920" y="3000240"/>
              <a:ext cx="1428840" cy="2858040"/>
            </p14:xfrm>
          </p:contentPart>
        </mc:Choice>
        <mc:Fallback xmlns="">
          <p:pic>
            <p:nvPicPr>
              <p:cNvPr id="5" name="Ink 4"/>
              <p:cNvPicPr/>
              <p:nvPr/>
            </p:nvPicPr>
            <p:blipFill>
              <a:blip r:embed="rId5"/>
              <a:stretch>
                <a:fillRect/>
              </a:stretch>
            </p:blipFill>
            <p:spPr>
              <a:xfrm>
                <a:off x="4732560" y="2990880"/>
                <a:ext cx="1447560" cy="2876760"/>
              </a:xfrm>
              <a:prstGeom prst="rect">
                <a:avLst/>
              </a:prstGeom>
            </p:spPr>
          </p:pic>
        </mc:Fallback>
      </mc:AlternateContent>
    </p:spTree>
    <p:extLst>
      <p:ext uri="{BB962C8B-B14F-4D97-AF65-F5344CB8AC3E}">
        <p14:creationId xmlns:p14="http://schemas.microsoft.com/office/powerpoint/2010/main" val="698404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96361"/>
            <a:ext cx="6120680" cy="850106"/>
          </a:xfrm>
        </p:spPr>
        <p:txBody>
          <a:bodyPr/>
          <a:lstStyle/>
          <a:p>
            <a:r>
              <a:rPr lang="en-US" b="1" dirty="0" smtClean="0"/>
              <a:t>Logistic Regression Applications</a:t>
            </a:r>
            <a:endParaRPr lang="en-US" b="1" dirty="0"/>
          </a:p>
        </p:txBody>
      </p:sp>
      <p:sp>
        <p:nvSpPr>
          <p:cNvPr id="3" name="Content Placeholder 2"/>
          <p:cNvSpPr>
            <a:spLocks noGrp="1"/>
          </p:cNvSpPr>
          <p:nvPr>
            <p:ph idx="1"/>
          </p:nvPr>
        </p:nvSpPr>
        <p:spPr/>
        <p:txBody>
          <a:bodyPr/>
          <a:lstStyle/>
          <a:p>
            <a:r>
              <a:rPr lang="en-US" b="1" dirty="0"/>
              <a:t>Credit Card Fraud</a:t>
            </a:r>
            <a:r>
              <a:rPr lang="en-US" dirty="0"/>
              <a:t> : Predicting if a given credit card transaction is fraud or not</a:t>
            </a:r>
          </a:p>
          <a:p>
            <a:r>
              <a:rPr lang="en-US" b="1" dirty="0"/>
              <a:t>Health</a:t>
            </a:r>
            <a:r>
              <a:rPr lang="en-US" dirty="0"/>
              <a:t> : Predicting if a given mass of tissue is benign or malignant</a:t>
            </a:r>
          </a:p>
          <a:p>
            <a:r>
              <a:rPr lang="en-US" b="1" dirty="0"/>
              <a:t>Marketing</a:t>
            </a:r>
            <a:r>
              <a:rPr lang="en-US" dirty="0"/>
              <a:t> : Predicting if a given user will buy an insurance product or not</a:t>
            </a:r>
          </a:p>
          <a:p>
            <a:r>
              <a:rPr lang="en-US" b="1" dirty="0"/>
              <a:t>Banking</a:t>
            </a:r>
            <a:r>
              <a:rPr lang="en-US" dirty="0"/>
              <a:t> : Predicting if a customer will default on a loan.</a:t>
            </a:r>
          </a:p>
          <a:p>
            <a:endParaRPr lang="en-US" dirty="0"/>
          </a:p>
        </p:txBody>
      </p:sp>
    </p:spTree>
    <p:extLst>
      <p:ext uri="{BB962C8B-B14F-4D97-AF65-F5344CB8AC3E}">
        <p14:creationId xmlns:p14="http://schemas.microsoft.com/office/powerpoint/2010/main" val="18599971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839200" cy="4525963"/>
          </a:xfrm>
        </p:spPr>
        <p:txBody>
          <a:bodyPr/>
          <a:lstStyle/>
          <a:p>
            <a:pPr>
              <a:buFont typeface="Arial" panose="020B0604020202020204" pitchFamily="34" charset="0"/>
              <a:buChar char="•"/>
            </a:pPr>
            <a:r>
              <a:rPr lang="en-US" sz="3200" dirty="0" smtClean="0"/>
              <a:t>Evaluation Plan</a:t>
            </a:r>
          </a:p>
          <a:p>
            <a:pPr>
              <a:buFont typeface="Arial" panose="020B0604020202020204" pitchFamily="34" charset="0"/>
              <a:buChar char="•"/>
            </a:pPr>
            <a:r>
              <a:rPr lang="en-US" sz="3200" dirty="0" smtClean="0"/>
              <a:t>Introduction to Classification</a:t>
            </a:r>
          </a:p>
          <a:p>
            <a:pPr lvl="1"/>
            <a:r>
              <a:rPr lang="en-IN" sz="2800" dirty="0" smtClean="0"/>
              <a:t>Types </a:t>
            </a:r>
            <a:r>
              <a:rPr lang="en-IN" sz="2800" dirty="0"/>
              <a:t>of </a:t>
            </a:r>
            <a:r>
              <a:rPr lang="en-IN" sz="2800" dirty="0" smtClean="0"/>
              <a:t>classification</a:t>
            </a:r>
            <a:endParaRPr lang="en-US" sz="2800" dirty="0"/>
          </a:p>
          <a:p>
            <a:pPr lvl="1"/>
            <a:r>
              <a:rPr lang="en-IN" sz="2800" dirty="0"/>
              <a:t>Classification Algorithms covered in the course and type of these algorithms</a:t>
            </a:r>
            <a:endParaRPr lang="en-US" sz="2800" dirty="0"/>
          </a:p>
          <a:p>
            <a:pPr lvl="1"/>
            <a:r>
              <a:rPr lang="en-US" sz="2800" dirty="0"/>
              <a:t>Applications of </a:t>
            </a:r>
            <a:r>
              <a:rPr lang="en-US" sz="2800" dirty="0" smtClean="0"/>
              <a:t>Classification</a:t>
            </a:r>
          </a:p>
          <a:p>
            <a:pPr lvl="1"/>
            <a:r>
              <a:rPr lang="en-US" sz="2800" dirty="0" smtClean="0"/>
              <a:t>Case </a:t>
            </a:r>
            <a:r>
              <a:rPr lang="en-US" sz="2800" dirty="0"/>
              <a:t>study </a:t>
            </a:r>
            <a:endParaRPr lang="en-US" sz="2800" dirty="0" smtClean="0"/>
          </a:p>
          <a:p>
            <a:pPr lvl="1"/>
            <a:r>
              <a:rPr lang="en-US" sz="2800" dirty="0" smtClean="0"/>
              <a:t>Python implementation</a:t>
            </a:r>
            <a:endParaRPr lang="en-US" sz="2800" dirty="0" smtClean="0"/>
          </a:p>
          <a:p>
            <a:pPr lvl="1"/>
            <a:endParaRPr lang="en-US" sz="2800" dirty="0" smtClean="0"/>
          </a:p>
        </p:txBody>
      </p:sp>
      <p:sp>
        <p:nvSpPr>
          <p:cNvPr id="3" name="Content Placeholder 2"/>
          <p:cNvSpPr>
            <a:spLocks noGrp="1"/>
          </p:cNvSpPr>
          <p:nvPr>
            <p:ph sz="quarter" idx="10"/>
          </p:nvPr>
        </p:nvSpPr>
        <p:spPr/>
        <p:txBody>
          <a:bodyPr/>
          <a:lstStyle/>
          <a:p>
            <a:r>
              <a:rPr lang="en-US" dirty="0" smtClean="0"/>
              <a:t>Session Content</a:t>
            </a:r>
            <a:endParaRPr lang="en-US" dirty="0"/>
          </a:p>
        </p:txBody>
      </p:sp>
    </p:spTree>
    <p:extLst>
      <p:ext uri="{BB962C8B-B14F-4D97-AF65-F5344CB8AC3E}">
        <p14:creationId xmlns:p14="http://schemas.microsoft.com/office/powerpoint/2010/main" val="5615578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9" y="457200"/>
            <a:ext cx="6705600" cy="850106"/>
          </a:xfrm>
        </p:spPr>
        <p:txBody>
          <a:bodyPr/>
          <a:lstStyle/>
          <a:p>
            <a:r>
              <a:rPr lang="en-US" b="1" dirty="0" smtClean="0"/>
              <a:t>Naïve Bayes versus Logistic Regression</a:t>
            </a:r>
            <a:endParaRPr lang="en-US" b="1" dirty="0"/>
          </a:p>
        </p:txBody>
      </p:sp>
      <p:sp>
        <p:nvSpPr>
          <p:cNvPr id="3" name="Content Placeholder 2"/>
          <p:cNvSpPr>
            <a:spLocks noGrp="1"/>
          </p:cNvSpPr>
          <p:nvPr>
            <p:ph idx="1"/>
          </p:nvPr>
        </p:nvSpPr>
        <p:spPr/>
        <p:txBody>
          <a:bodyPr>
            <a:normAutofit fontScale="92500" lnSpcReduction="20000"/>
          </a:bodyPr>
          <a:lstStyle/>
          <a:p>
            <a:r>
              <a:rPr lang="en-US" dirty="0" smtClean="0"/>
              <a:t>Naïve Bayes are Generative Models </a:t>
            </a:r>
          </a:p>
          <a:p>
            <a:r>
              <a:rPr lang="en-US" dirty="0" smtClean="0"/>
              <a:t>Logistic Regression are Discriminative  Models</a:t>
            </a:r>
          </a:p>
          <a:p>
            <a:r>
              <a:rPr lang="en-US" dirty="0" smtClean="0"/>
              <a:t>Naïve </a:t>
            </a:r>
            <a:r>
              <a:rPr lang="en-US" dirty="0"/>
              <a:t>Bayes </a:t>
            </a:r>
            <a:r>
              <a:rPr lang="en-US" dirty="0" smtClean="0"/>
              <a:t>easy to construct</a:t>
            </a:r>
          </a:p>
          <a:p>
            <a:r>
              <a:rPr lang="en-US" dirty="0" smtClean="0"/>
              <a:t>Naive </a:t>
            </a:r>
            <a:r>
              <a:rPr lang="en-US" dirty="0"/>
              <a:t>Bayes also assumes that the features are conditionally independent. Real data sets are never perfectly independent </a:t>
            </a:r>
            <a:endParaRPr lang="en-US" dirty="0" smtClean="0"/>
          </a:p>
          <a:p>
            <a:r>
              <a:rPr lang="en-US" dirty="0" smtClean="0"/>
              <a:t>When </a:t>
            </a:r>
            <a:r>
              <a:rPr lang="en-US" dirty="0"/>
              <a:t>the training size reaches </a:t>
            </a:r>
            <a:r>
              <a:rPr lang="en-US" dirty="0" smtClean="0"/>
              <a:t>infinity, logistic </a:t>
            </a:r>
            <a:r>
              <a:rPr lang="en-US" dirty="0"/>
              <a:t>regression performs better than the generative model Naive Bayes.</a:t>
            </a:r>
            <a:endParaRPr lang="en-US" dirty="0" smtClean="0"/>
          </a:p>
          <a:p>
            <a:pPr lvl="1"/>
            <a:r>
              <a:rPr lang="en-US" dirty="0" smtClean="0"/>
              <a:t>Optional </a:t>
            </a:r>
            <a:r>
              <a:rPr lang="en-US" dirty="0"/>
              <a:t>reading by Ng and Jordan has proofs and experiments </a:t>
            </a:r>
            <a:endParaRPr lang="en-US" dirty="0" smtClean="0"/>
          </a:p>
        </p:txBody>
      </p:sp>
    </p:spTree>
    <p:extLst>
      <p:ext uri="{BB962C8B-B14F-4D97-AF65-F5344CB8AC3E}">
        <p14:creationId xmlns:p14="http://schemas.microsoft.com/office/powerpoint/2010/main" val="18903395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t>Tree based Model - </a:t>
            </a:r>
            <a:r>
              <a:rPr lang="en-IN" b="1" dirty="0"/>
              <a:t>Decision </a:t>
            </a:r>
            <a:r>
              <a:rPr lang="en-IN" b="1" dirty="0" smtClean="0"/>
              <a:t>Tree</a:t>
            </a:r>
            <a:endParaRPr lang="en-US" b="1" dirty="0"/>
          </a:p>
        </p:txBody>
      </p:sp>
      <p:sp>
        <p:nvSpPr>
          <p:cNvPr id="3" name="Text Placeholder 2"/>
          <p:cNvSpPr>
            <a:spLocks noGrp="1"/>
          </p:cNvSpPr>
          <p:nvPr>
            <p:ph idx="1"/>
          </p:nvPr>
        </p:nvSpPr>
        <p:spPr/>
        <p:txBody>
          <a:bodyPr>
            <a:normAutofit fontScale="92500"/>
          </a:bodyPr>
          <a:lstStyle/>
          <a:p>
            <a:r>
              <a:rPr lang="en-US" dirty="0"/>
              <a:t>Leaf represents class label</a:t>
            </a:r>
          </a:p>
          <a:p>
            <a:r>
              <a:rPr lang="en-US" dirty="0"/>
              <a:t>Decisions are (internal) nodes/ branches</a:t>
            </a:r>
          </a:p>
          <a:p>
            <a:r>
              <a:rPr lang="en-US" dirty="0"/>
              <a:t>Supervised learning for classification / regression</a:t>
            </a:r>
          </a:p>
          <a:p>
            <a:r>
              <a:rPr lang="en-US" dirty="0"/>
              <a:t>Can handle categorical and continuous data</a:t>
            </a:r>
          </a:p>
          <a:p>
            <a:r>
              <a:rPr lang="en-US" dirty="0"/>
              <a:t>Little preprocessing needed</a:t>
            </a:r>
          </a:p>
          <a:p>
            <a:r>
              <a:rPr lang="en-US" dirty="0"/>
              <a:t>Prone to </a:t>
            </a:r>
            <a:r>
              <a:rPr lang="en-US" dirty="0">
                <a:solidFill>
                  <a:srgbClr val="FF0000"/>
                </a:solidFill>
              </a:rPr>
              <a:t>overfitting</a:t>
            </a:r>
          </a:p>
          <a:p>
            <a:pPr lvl="1"/>
            <a:r>
              <a:rPr lang="en-US" dirty="0"/>
              <a:t>Pruning</a:t>
            </a:r>
          </a:p>
          <a:p>
            <a:pPr lvl="1"/>
            <a:r>
              <a:rPr lang="en-US" dirty="0"/>
              <a:t>Early stop of tree building</a:t>
            </a:r>
          </a:p>
          <a:p>
            <a:endParaRPr lang="en-US" dirty="0"/>
          </a:p>
          <a:p>
            <a:endParaRPr lang="en-US" dirty="0"/>
          </a:p>
        </p:txBody>
      </p:sp>
      <p:pic>
        <p:nvPicPr>
          <p:cNvPr id="7" name="Picture 6">
            <a:extLst>
              <a:ext uri="{FF2B5EF4-FFF2-40B4-BE49-F238E27FC236}">
                <a16:creationId xmlns:a16="http://schemas.microsoft.com/office/drawing/2014/main" xmlns="" id="{ACF1C813-D901-CB40-8FC0-B3FDE211FBA8}"/>
              </a:ext>
            </a:extLst>
          </p:cNvPr>
          <p:cNvPicPr>
            <a:picLocks noChangeAspect="1"/>
          </p:cNvPicPr>
          <p:nvPr/>
        </p:nvPicPr>
        <p:blipFill>
          <a:blip r:embed="rId2"/>
          <a:stretch>
            <a:fillRect/>
          </a:stretch>
        </p:blipFill>
        <p:spPr>
          <a:xfrm>
            <a:off x="5715000" y="3962400"/>
            <a:ext cx="3170278" cy="1933575"/>
          </a:xfrm>
          <a:prstGeom prst="rect">
            <a:avLst/>
          </a:prstGeom>
        </p:spPr>
      </p:pic>
    </p:spTree>
    <p:extLst>
      <p:ext uri="{BB962C8B-B14F-4D97-AF65-F5344CB8AC3E}">
        <p14:creationId xmlns:p14="http://schemas.microsoft.com/office/powerpoint/2010/main" val="4411876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800100" y="350045"/>
            <a:ext cx="8229600" cy="1143000"/>
          </a:xfrm>
        </p:spPr>
        <p:txBody>
          <a:bodyPr/>
          <a:lstStyle/>
          <a:p>
            <a:r>
              <a:rPr lang="en-US" altLang="en-US" dirty="0"/>
              <a:t>Example of a Decision Tree</a:t>
            </a:r>
          </a:p>
        </p:txBody>
      </p:sp>
      <p:grpSp>
        <p:nvGrpSpPr>
          <p:cNvPr id="17411" name="Group 3"/>
          <p:cNvGrpSpPr>
            <a:grpSpLocks/>
          </p:cNvGrpSpPr>
          <p:nvPr/>
        </p:nvGrpSpPr>
        <p:grpSpPr bwMode="auto">
          <a:xfrm>
            <a:off x="304800" y="1720850"/>
            <a:ext cx="3587750" cy="4311650"/>
            <a:chOff x="288" y="951"/>
            <a:chExt cx="2260" cy="2716"/>
          </a:xfrm>
        </p:grpSpPr>
        <p:graphicFrame>
          <p:nvGraphicFramePr>
            <p:cNvPr id="17412" name="Object 4"/>
            <p:cNvGraphicFramePr>
              <a:graphicFrameLocks noChangeAspect="1"/>
            </p:cNvGraphicFramePr>
            <p:nvPr/>
          </p:nvGraphicFramePr>
          <p:xfrm>
            <a:off x="288" y="1344"/>
            <a:ext cx="2246" cy="2323"/>
          </p:xfrm>
          <a:graphic>
            <a:graphicData uri="http://schemas.openxmlformats.org/presentationml/2006/ole">
              <mc:AlternateContent xmlns:mc="http://schemas.openxmlformats.org/markup-compatibility/2006">
                <mc:Choice xmlns:v="urn:schemas-microsoft-com:vml" Requires="v">
                  <p:oleObj spid="_x0000_s16490" name="Document" r:id="rId3" imgW="5405040" imgH="5780160" progId="Word.Document.8">
                    <p:embed/>
                  </p:oleObj>
                </mc:Choice>
                <mc:Fallback>
                  <p:oleObj name="Document" r:id="rId3" imgW="5405040" imgH="578016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1344"/>
                          <a:ext cx="2246" cy="2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3" name="Text Box 5"/>
            <p:cNvSpPr txBox="1">
              <a:spLocks noChangeArrowheads="1"/>
            </p:cNvSpPr>
            <p:nvPr/>
          </p:nvSpPr>
          <p:spPr bwMode="auto">
            <a:xfrm rot="-2416809">
              <a:off x="672" y="951"/>
              <a:ext cx="792"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006600"/>
                  </a:solidFill>
                </a:rPr>
                <a:t>categorical</a:t>
              </a:r>
              <a:endParaRPr lang="en-US" altLang="en-US" sz="1600" b="1">
                <a:solidFill>
                  <a:schemeClr val="bg2"/>
                </a:solidFill>
              </a:endParaRPr>
            </a:p>
          </p:txBody>
        </p:sp>
        <p:sp>
          <p:nvSpPr>
            <p:cNvPr id="17414" name="Text Box 6"/>
            <p:cNvSpPr txBox="1">
              <a:spLocks noChangeArrowheads="1"/>
            </p:cNvSpPr>
            <p:nvPr/>
          </p:nvSpPr>
          <p:spPr bwMode="auto">
            <a:xfrm rot="-2416809">
              <a:off x="1104" y="951"/>
              <a:ext cx="792"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006600"/>
                  </a:solidFill>
                </a:rPr>
                <a:t>categorical</a:t>
              </a:r>
              <a:endParaRPr lang="en-US" altLang="en-US" sz="1600" b="1">
                <a:solidFill>
                  <a:schemeClr val="bg2"/>
                </a:solidFill>
              </a:endParaRPr>
            </a:p>
          </p:txBody>
        </p:sp>
        <p:sp>
          <p:nvSpPr>
            <p:cNvPr id="17415" name="Text Box 7"/>
            <p:cNvSpPr txBox="1">
              <a:spLocks noChangeArrowheads="1"/>
            </p:cNvSpPr>
            <p:nvPr/>
          </p:nvSpPr>
          <p:spPr bwMode="auto">
            <a:xfrm rot="-2416809">
              <a:off x="1632" y="951"/>
              <a:ext cx="80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006600"/>
                  </a:solidFill>
                </a:rPr>
                <a:t>continuous</a:t>
              </a:r>
              <a:endParaRPr lang="en-US" altLang="en-US" sz="1600" b="1">
                <a:solidFill>
                  <a:schemeClr val="bg2"/>
                </a:solidFill>
              </a:endParaRPr>
            </a:p>
          </p:txBody>
        </p:sp>
        <p:sp>
          <p:nvSpPr>
            <p:cNvPr id="17416" name="Text Box 8"/>
            <p:cNvSpPr txBox="1">
              <a:spLocks noChangeArrowheads="1"/>
            </p:cNvSpPr>
            <p:nvPr/>
          </p:nvSpPr>
          <p:spPr bwMode="auto">
            <a:xfrm rot="-2416809">
              <a:off x="2112" y="1047"/>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006600"/>
                  </a:solidFill>
                </a:rPr>
                <a:t>class</a:t>
              </a:r>
              <a:endParaRPr lang="en-US" altLang="en-US" sz="1600" b="1">
                <a:solidFill>
                  <a:schemeClr val="bg2"/>
                </a:solidFill>
              </a:endParaRPr>
            </a:p>
          </p:txBody>
        </p:sp>
      </p:grpSp>
      <p:sp>
        <p:nvSpPr>
          <p:cNvPr id="17417" name="Line 9"/>
          <p:cNvSpPr>
            <a:spLocks noChangeShapeType="1"/>
          </p:cNvSpPr>
          <p:nvPr/>
        </p:nvSpPr>
        <p:spPr bwMode="auto">
          <a:xfrm>
            <a:off x="7042150" y="4854575"/>
            <a:ext cx="242888" cy="5270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18" name="Line 10"/>
          <p:cNvSpPr>
            <a:spLocks noChangeShapeType="1"/>
          </p:cNvSpPr>
          <p:nvPr/>
        </p:nvSpPr>
        <p:spPr bwMode="auto">
          <a:xfrm flipH="1">
            <a:off x="5911850" y="4854575"/>
            <a:ext cx="323850" cy="5270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19" name="Line 11"/>
          <p:cNvSpPr>
            <a:spLocks noChangeShapeType="1"/>
          </p:cNvSpPr>
          <p:nvPr/>
        </p:nvSpPr>
        <p:spPr bwMode="auto">
          <a:xfrm flipH="1">
            <a:off x="6557963" y="4060825"/>
            <a:ext cx="403225" cy="528638"/>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0" name="Line 12"/>
          <p:cNvSpPr>
            <a:spLocks noChangeShapeType="1"/>
          </p:cNvSpPr>
          <p:nvPr/>
        </p:nvSpPr>
        <p:spPr bwMode="auto">
          <a:xfrm>
            <a:off x="7769225" y="4060825"/>
            <a:ext cx="484188" cy="528638"/>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1" name="Line 13"/>
          <p:cNvSpPr>
            <a:spLocks noChangeShapeType="1"/>
          </p:cNvSpPr>
          <p:nvPr/>
        </p:nvSpPr>
        <p:spPr bwMode="auto">
          <a:xfrm>
            <a:off x="6719888" y="3333750"/>
            <a:ext cx="565150" cy="4635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2" name="Line 14"/>
          <p:cNvSpPr>
            <a:spLocks noChangeShapeType="1"/>
          </p:cNvSpPr>
          <p:nvPr/>
        </p:nvSpPr>
        <p:spPr bwMode="auto">
          <a:xfrm flipH="1">
            <a:off x="5346700" y="3333750"/>
            <a:ext cx="565150" cy="46355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3" name="Text Box 15"/>
          <p:cNvSpPr txBox="1">
            <a:spLocks noChangeArrowheads="1"/>
          </p:cNvSpPr>
          <p:nvPr/>
        </p:nvSpPr>
        <p:spPr bwMode="auto">
          <a:xfrm>
            <a:off x="5864225" y="3070225"/>
            <a:ext cx="936625"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Refund</a:t>
            </a:r>
            <a:endParaRPr lang="en-US" altLang="en-US" sz="1600">
              <a:solidFill>
                <a:schemeClr val="bg2"/>
              </a:solidFill>
            </a:endParaRPr>
          </a:p>
        </p:txBody>
      </p:sp>
      <p:sp>
        <p:nvSpPr>
          <p:cNvPr id="17424" name="Text Box 16"/>
          <p:cNvSpPr txBox="1">
            <a:spLocks noChangeArrowheads="1"/>
          </p:cNvSpPr>
          <p:nvPr/>
        </p:nvSpPr>
        <p:spPr bwMode="auto">
          <a:xfrm>
            <a:off x="6880225" y="3797300"/>
            <a:ext cx="935038"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MarSt</a:t>
            </a:r>
            <a:endParaRPr lang="en-US" altLang="en-US" sz="1600">
              <a:solidFill>
                <a:schemeClr val="bg2"/>
              </a:solidFill>
            </a:endParaRPr>
          </a:p>
        </p:txBody>
      </p:sp>
      <p:sp>
        <p:nvSpPr>
          <p:cNvPr id="17425" name="Text Box 17"/>
          <p:cNvSpPr txBox="1">
            <a:spLocks noChangeArrowheads="1"/>
          </p:cNvSpPr>
          <p:nvPr/>
        </p:nvSpPr>
        <p:spPr bwMode="auto">
          <a:xfrm>
            <a:off x="6154738" y="4589463"/>
            <a:ext cx="968375"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TaxInc</a:t>
            </a:r>
            <a:endParaRPr lang="en-US" altLang="en-US" sz="1600">
              <a:solidFill>
                <a:schemeClr val="bg2"/>
              </a:solidFill>
            </a:endParaRPr>
          </a:p>
        </p:txBody>
      </p:sp>
      <p:sp>
        <p:nvSpPr>
          <p:cNvPr id="17426" name="AutoShape 18"/>
          <p:cNvSpPr>
            <a:spLocks noChangeArrowheads="1"/>
          </p:cNvSpPr>
          <p:nvPr/>
        </p:nvSpPr>
        <p:spPr bwMode="auto">
          <a:xfrm>
            <a:off x="7081838" y="5378450"/>
            <a:ext cx="627062" cy="366713"/>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7" name="Text Box 19"/>
          <p:cNvSpPr txBox="1">
            <a:spLocks noChangeArrowheads="1"/>
          </p:cNvSpPr>
          <p:nvPr/>
        </p:nvSpPr>
        <p:spPr bwMode="auto">
          <a:xfrm>
            <a:off x="7005638" y="5378450"/>
            <a:ext cx="6858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YES</a:t>
            </a:r>
            <a:endParaRPr lang="en-US" altLang="en-US" sz="1600">
              <a:solidFill>
                <a:schemeClr val="bg2"/>
              </a:solidFill>
            </a:endParaRPr>
          </a:p>
        </p:txBody>
      </p:sp>
      <p:sp>
        <p:nvSpPr>
          <p:cNvPr id="17428" name="AutoShape 20"/>
          <p:cNvSpPr>
            <a:spLocks noChangeArrowheads="1"/>
          </p:cNvSpPr>
          <p:nvPr/>
        </p:nvSpPr>
        <p:spPr bwMode="auto">
          <a:xfrm>
            <a:off x="5589588" y="5395913"/>
            <a:ext cx="654050" cy="36353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9" name="Text Box 21"/>
          <p:cNvSpPr txBox="1">
            <a:spLocks noChangeArrowheads="1"/>
          </p:cNvSpPr>
          <p:nvPr/>
        </p:nvSpPr>
        <p:spPr bwMode="auto">
          <a:xfrm>
            <a:off x="5686425" y="5381625"/>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17430" name="AutoShape 22"/>
          <p:cNvSpPr>
            <a:spLocks noChangeArrowheads="1"/>
          </p:cNvSpPr>
          <p:nvPr/>
        </p:nvSpPr>
        <p:spPr bwMode="auto">
          <a:xfrm>
            <a:off x="5024438" y="3811588"/>
            <a:ext cx="685800" cy="347662"/>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31" name="Text Box 23"/>
          <p:cNvSpPr txBox="1">
            <a:spLocks noChangeArrowheads="1"/>
          </p:cNvSpPr>
          <p:nvPr/>
        </p:nvSpPr>
        <p:spPr bwMode="auto">
          <a:xfrm>
            <a:off x="5119688" y="379730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rgbClr val="00FFFF"/>
              </a:solidFill>
            </a:endParaRPr>
          </a:p>
        </p:txBody>
      </p:sp>
      <p:sp>
        <p:nvSpPr>
          <p:cNvPr id="17432" name="AutoShape 24"/>
          <p:cNvSpPr>
            <a:spLocks noChangeArrowheads="1"/>
          </p:cNvSpPr>
          <p:nvPr/>
        </p:nvSpPr>
        <p:spPr bwMode="auto">
          <a:xfrm>
            <a:off x="7920038" y="4616450"/>
            <a:ext cx="685800" cy="381000"/>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33" name="Text Box 25"/>
          <p:cNvSpPr txBox="1">
            <a:spLocks noChangeArrowheads="1"/>
          </p:cNvSpPr>
          <p:nvPr/>
        </p:nvSpPr>
        <p:spPr bwMode="auto">
          <a:xfrm>
            <a:off x="7996238" y="461645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17434" name="Text Box 26"/>
          <p:cNvSpPr txBox="1">
            <a:spLocks noChangeArrowheads="1"/>
          </p:cNvSpPr>
          <p:nvPr/>
        </p:nvSpPr>
        <p:spPr bwMode="auto">
          <a:xfrm>
            <a:off x="5137150" y="3333750"/>
            <a:ext cx="53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Yes</a:t>
            </a:r>
            <a:endParaRPr lang="en-US" altLang="en-US" sz="1600">
              <a:solidFill>
                <a:schemeClr val="bg2"/>
              </a:solidFill>
            </a:endParaRPr>
          </a:p>
        </p:txBody>
      </p:sp>
      <p:sp>
        <p:nvSpPr>
          <p:cNvPr id="17435" name="Text Box 27"/>
          <p:cNvSpPr txBox="1">
            <a:spLocks noChangeArrowheads="1"/>
          </p:cNvSpPr>
          <p:nvPr/>
        </p:nvSpPr>
        <p:spPr bwMode="auto">
          <a:xfrm>
            <a:off x="7002463" y="3333750"/>
            <a:ext cx="442912"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No</a:t>
            </a:r>
            <a:endParaRPr lang="en-US" altLang="en-US" sz="1600">
              <a:solidFill>
                <a:schemeClr val="bg2"/>
              </a:solidFill>
            </a:endParaRPr>
          </a:p>
        </p:txBody>
      </p:sp>
      <p:sp>
        <p:nvSpPr>
          <p:cNvPr id="17436" name="Text Box 28"/>
          <p:cNvSpPr txBox="1">
            <a:spLocks noChangeArrowheads="1"/>
          </p:cNvSpPr>
          <p:nvPr/>
        </p:nvSpPr>
        <p:spPr bwMode="auto">
          <a:xfrm>
            <a:off x="7985125" y="4098925"/>
            <a:ext cx="9302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Married</a:t>
            </a:r>
            <a:r>
              <a:rPr lang="en-US" altLang="en-US" sz="1600">
                <a:solidFill>
                  <a:schemeClr val="bg2"/>
                </a:solidFill>
              </a:rPr>
              <a:t> </a:t>
            </a:r>
          </a:p>
        </p:txBody>
      </p:sp>
      <p:sp>
        <p:nvSpPr>
          <p:cNvPr id="17437" name="Text Box 29"/>
          <p:cNvSpPr txBox="1">
            <a:spLocks noChangeArrowheads="1"/>
          </p:cNvSpPr>
          <p:nvPr/>
        </p:nvSpPr>
        <p:spPr bwMode="auto">
          <a:xfrm>
            <a:off x="5768975" y="4127500"/>
            <a:ext cx="16605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Single, Divorced</a:t>
            </a:r>
            <a:endParaRPr lang="en-US" altLang="en-US" sz="1600">
              <a:solidFill>
                <a:schemeClr val="bg2"/>
              </a:solidFill>
            </a:endParaRPr>
          </a:p>
        </p:txBody>
      </p:sp>
      <p:sp>
        <p:nvSpPr>
          <p:cNvPr id="17438" name="Text Box 30"/>
          <p:cNvSpPr txBox="1">
            <a:spLocks noChangeArrowheads="1"/>
          </p:cNvSpPr>
          <p:nvPr/>
        </p:nvSpPr>
        <p:spPr bwMode="auto">
          <a:xfrm>
            <a:off x="5389563" y="4919663"/>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&lt; 80K</a:t>
            </a:r>
            <a:endParaRPr lang="en-US" altLang="en-US" sz="1600">
              <a:solidFill>
                <a:schemeClr val="bg2"/>
              </a:solidFill>
            </a:endParaRPr>
          </a:p>
        </p:txBody>
      </p:sp>
      <p:sp>
        <p:nvSpPr>
          <p:cNvPr id="17439" name="Text Box 31"/>
          <p:cNvSpPr txBox="1">
            <a:spLocks noChangeArrowheads="1"/>
          </p:cNvSpPr>
          <p:nvPr/>
        </p:nvSpPr>
        <p:spPr bwMode="auto">
          <a:xfrm>
            <a:off x="7164388" y="4919663"/>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&gt; 80K</a:t>
            </a:r>
            <a:endParaRPr lang="en-US" altLang="en-US" sz="1600">
              <a:solidFill>
                <a:schemeClr val="bg2"/>
              </a:solidFill>
            </a:endParaRPr>
          </a:p>
        </p:txBody>
      </p:sp>
      <p:sp>
        <p:nvSpPr>
          <p:cNvPr id="17440" name="Text Box 32"/>
          <p:cNvSpPr txBox="1">
            <a:spLocks noChangeArrowheads="1"/>
          </p:cNvSpPr>
          <p:nvPr/>
        </p:nvSpPr>
        <p:spPr bwMode="auto">
          <a:xfrm>
            <a:off x="6503988" y="2116138"/>
            <a:ext cx="22415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b="1" i="1">
                <a:solidFill>
                  <a:srgbClr val="FF0000"/>
                </a:solidFill>
              </a:rPr>
              <a:t>Splitting Attributes</a:t>
            </a:r>
          </a:p>
        </p:txBody>
      </p:sp>
      <p:sp>
        <p:nvSpPr>
          <p:cNvPr id="17441" name="Line 33"/>
          <p:cNvSpPr>
            <a:spLocks noChangeShapeType="1"/>
          </p:cNvSpPr>
          <p:nvPr/>
        </p:nvSpPr>
        <p:spPr bwMode="auto">
          <a:xfrm flipH="1">
            <a:off x="6881813" y="2497138"/>
            <a:ext cx="536575" cy="534987"/>
          </a:xfrm>
          <a:prstGeom prst="line">
            <a:avLst/>
          </a:prstGeom>
          <a:noFill/>
          <a:ln w="158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42" name="AutoShape 34"/>
          <p:cNvSpPr>
            <a:spLocks noChangeArrowheads="1"/>
          </p:cNvSpPr>
          <p:nvPr/>
        </p:nvSpPr>
        <p:spPr bwMode="auto">
          <a:xfrm>
            <a:off x="3886200" y="4159250"/>
            <a:ext cx="914400" cy="293688"/>
          </a:xfrm>
          <a:prstGeom prst="rightArrow">
            <a:avLst>
              <a:gd name="adj1" fmla="val 50000"/>
              <a:gd name="adj2" fmla="val 77838"/>
            </a:avLst>
          </a:prstGeom>
          <a:solidFill>
            <a:srgbClr val="CC0000"/>
          </a:solidFill>
          <a:ln w="12700">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43" name="Line 35"/>
          <p:cNvSpPr>
            <a:spLocks noChangeShapeType="1"/>
          </p:cNvSpPr>
          <p:nvPr/>
        </p:nvSpPr>
        <p:spPr bwMode="auto">
          <a:xfrm>
            <a:off x="7494588" y="2497138"/>
            <a:ext cx="76200" cy="1144587"/>
          </a:xfrm>
          <a:prstGeom prst="line">
            <a:avLst/>
          </a:prstGeom>
          <a:noFill/>
          <a:ln w="158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44" name="Text Box 36"/>
          <p:cNvSpPr txBox="1">
            <a:spLocks noChangeArrowheads="1"/>
          </p:cNvSpPr>
          <p:nvPr/>
        </p:nvSpPr>
        <p:spPr bwMode="auto">
          <a:xfrm>
            <a:off x="838200" y="6216650"/>
            <a:ext cx="2514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lnSpc>
                <a:spcPct val="80000"/>
              </a:lnSpc>
              <a:spcBef>
                <a:spcPct val="20000"/>
              </a:spcBef>
              <a:buClr>
                <a:schemeClr val="accent2"/>
              </a:buClr>
              <a:buSzPct val="75000"/>
              <a:buFont typeface="Monotype Sorts" pitchFamily="2" charset="2"/>
              <a:buNone/>
            </a:pPr>
            <a:r>
              <a:rPr lang="en-US" altLang="en-US" sz="2000" b="1">
                <a:solidFill>
                  <a:schemeClr val="tx2"/>
                </a:solidFill>
              </a:rPr>
              <a:t>Training Data</a:t>
            </a:r>
            <a:endParaRPr lang="en-US" altLang="en-US" sz="2000">
              <a:solidFill>
                <a:schemeClr val="bg2"/>
              </a:solidFill>
            </a:endParaRPr>
          </a:p>
        </p:txBody>
      </p:sp>
      <p:sp>
        <p:nvSpPr>
          <p:cNvPr id="17445" name="Text Box 37"/>
          <p:cNvSpPr txBox="1">
            <a:spLocks noChangeArrowheads="1"/>
          </p:cNvSpPr>
          <p:nvPr/>
        </p:nvSpPr>
        <p:spPr bwMode="auto">
          <a:xfrm>
            <a:off x="5105400" y="6184900"/>
            <a:ext cx="3124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lnSpc>
                <a:spcPct val="80000"/>
              </a:lnSpc>
              <a:spcBef>
                <a:spcPct val="20000"/>
              </a:spcBef>
              <a:buClr>
                <a:schemeClr val="accent2"/>
              </a:buClr>
              <a:buSzPct val="75000"/>
              <a:buFont typeface="Monotype Sorts" pitchFamily="2" charset="2"/>
              <a:buNone/>
            </a:pPr>
            <a:r>
              <a:rPr lang="en-US" altLang="en-US" sz="2000" b="1">
                <a:solidFill>
                  <a:schemeClr val="tx2"/>
                </a:solidFill>
              </a:rPr>
              <a:t>Model:  Decision Tree</a:t>
            </a:r>
            <a:endParaRPr lang="en-US" altLang="en-US" sz="2000">
              <a:solidFill>
                <a:schemeClr val="bg2"/>
              </a:solidFill>
            </a:endParaRPr>
          </a:p>
        </p:txBody>
      </p:sp>
    </p:spTree>
    <p:extLst>
      <p:ext uri="{BB962C8B-B14F-4D97-AF65-F5344CB8AC3E}">
        <p14:creationId xmlns:p14="http://schemas.microsoft.com/office/powerpoint/2010/main" val="16708844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52099" y="486377"/>
            <a:ext cx="8229600" cy="1143000"/>
          </a:xfrm>
        </p:spPr>
        <p:txBody>
          <a:bodyPr/>
          <a:lstStyle/>
          <a:p>
            <a:r>
              <a:rPr lang="en-US" altLang="en-US" dirty="0"/>
              <a:t>Apply Model to Test Data</a:t>
            </a:r>
          </a:p>
        </p:txBody>
      </p:sp>
      <p:grpSp>
        <p:nvGrpSpPr>
          <p:cNvPr id="20483" name="Group 3"/>
          <p:cNvGrpSpPr>
            <a:grpSpLocks/>
          </p:cNvGrpSpPr>
          <p:nvPr/>
        </p:nvGrpSpPr>
        <p:grpSpPr bwMode="auto">
          <a:xfrm>
            <a:off x="685800" y="2797175"/>
            <a:ext cx="4267200" cy="3298825"/>
            <a:chOff x="384" y="1584"/>
            <a:chExt cx="2451" cy="1694"/>
          </a:xfrm>
        </p:grpSpPr>
        <p:sp>
          <p:nvSpPr>
            <p:cNvPr id="20484" name="Line 4"/>
            <p:cNvSpPr>
              <a:spLocks noChangeShapeType="1"/>
            </p:cNvSpPr>
            <p:nvPr/>
          </p:nvSpPr>
          <p:spPr bwMode="auto">
            <a:xfrm>
              <a:off x="1655" y="2708"/>
              <a:ext cx="153" cy="33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5" name="Line 5"/>
            <p:cNvSpPr>
              <a:spLocks noChangeShapeType="1"/>
            </p:cNvSpPr>
            <p:nvPr/>
          </p:nvSpPr>
          <p:spPr bwMode="auto">
            <a:xfrm flipH="1">
              <a:off x="943" y="2708"/>
              <a:ext cx="204" cy="33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6" name="Line 6"/>
            <p:cNvSpPr>
              <a:spLocks noChangeShapeType="1"/>
            </p:cNvSpPr>
            <p:nvPr/>
          </p:nvSpPr>
          <p:spPr bwMode="auto">
            <a:xfrm flipH="1">
              <a:off x="1350" y="2208"/>
              <a:ext cx="254" cy="33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7" name="Line 7"/>
            <p:cNvSpPr>
              <a:spLocks noChangeShapeType="1"/>
            </p:cNvSpPr>
            <p:nvPr/>
          </p:nvSpPr>
          <p:spPr bwMode="auto">
            <a:xfrm>
              <a:off x="2113" y="2208"/>
              <a:ext cx="305" cy="33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8" name="Line 8"/>
            <p:cNvSpPr>
              <a:spLocks noChangeShapeType="1"/>
            </p:cNvSpPr>
            <p:nvPr/>
          </p:nvSpPr>
          <p:spPr bwMode="auto">
            <a:xfrm>
              <a:off x="1452" y="1750"/>
              <a:ext cx="356" cy="29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9" name="Line 9"/>
            <p:cNvSpPr>
              <a:spLocks noChangeShapeType="1"/>
            </p:cNvSpPr>
            <p:nvPr/>
          </p:nvSpPr>
          <p:spPr bwMode="auto">
            <a:xfrm flipH="1">
              <a:off x="587" y="1750"/>
              <a:ext cx="356" cy="29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90" name="Text Box 10"/>
            <p:cNvSpPr txBox="1">
              <a:spLocks noChangeArrowheads="1"/>
            </p:cNvSpPr>
            <p:nvPr/>
          </p:nvSpPr>
          <p:spPr bwMode="auto">
            <a:xfrm>
              <a:off x="913" y="1584"/>
              <a:ext cx="590" cy="179"/>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Refund</a:t>
              </a:r>
              <a:endParaRPr lang="en-US" altLang="en-US" sz="1600">
                <a:solidFill>
                  <a:schemeClr val="bg2"/>
                </a:solidFill>
              </a:endParaRPr>
            </a:p>
          </p:txBody>
        </p:sp>
        <p:sp>
          <p:nvSpPr>
            <p:cNvPr id="20491" name="Text Box 11"/>
            <p:cNvSpPr txBox="1">
              <a:spLocks noChangeArrowheads="1"/>
            </p:cNvSpPr>
            <p:nvPr/>
          </p:nvSpPr>
          <p:spPr bwMode="auto">
            <a:xfrm>
              <a:off x="1553" y="2042"/>
              <a:ext cx="589" cy="179"/>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MarSt</a:t>
              </a:r>
              <a:endParaRPr lang="en-US" altLang="en-US" sz="1600">
                <a:solidFill>
                  <a:schemeClr val="bg2"/>
                </a:solidFill>
              </a:endParaRPr>
            </a:p>
          </p:txBody>
        </p:sp>
        <p:sp>
          <p:nvSpPr>
            <p:cNvPr id="20492" name="Text Box 12"/>
            <p:cNvSpPr txBox="1">
              <a:spLocks noChangeArrowheads="1"/>
            </p:cNvSpPr>
            <p:nvPr/>
          </p:nvSpPr>
          <p:spPr bwMode="auto">
            <a:xfrm>
              <a:off x="1096" y="2541"/>
              <a:ext cx="610" cy="179"/>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TaxInc</a:t>
              </a:r>
              <a:endParaRPr lang="en-US" altLang="en-US" sz="1600">
                <a:solidFill>
                  <a:schemeClr val="bg2"/>
                </a:solidFill>
              </a:endParaRPr>
            </a:p>
          </p:txBody>
        </p:sp>
        <p:sp>
          <p:nvSpPr>
            <p:cNvPr id="20493" name="AutoShape 13"/>
            <p:cNvSpPr>
              <a:spLocks noChangeArrowheads="1"/>
            </p:cNvSpPr>
            <p:nvPr/>
          </p:nvSpPr>
          <p:spPr bwMode="auto">
            <a:xfrm>
              <a:off x="1680" y="3038"/>
              <a:ext cx="395" cy="231"/>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94" name="Text Box 14"/>
            <p:cNvSpPr txBox="1">
              <a:spLocks noChangeArrowheads="1"/>
            </p:cNvSpPr>
            <p:nvPr/>
          </p:nvSpPr>
          <p:spPr bwMode="auto">
            <a:xfrm>
              <a:off x="1632" y="3038"/>
              <a:ext cx="432"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YES</a:t>
              </a:r>
              <a:endParaRPr lang="en-US" altLang="en-US" sz="1600">
                <a:solidFill>
                  <a:schemeClr val="bg2"/>
                </a:solidFill>
              </a:endParaRPr>
            </a:p>
          </p:txBody>
        </p:sp>
        <p:sp>
          <p:nvSpPr>
            <p:cNvPr id="20495" name="AutoShape 15"/>
            <p:cNvSpPr>
              <a:spLocks noChangeArrowheads="1"/>
            </p:cNvSpPr>
            <p:nvPr/>
          </p:nvSpPr>
          <p:spPr bwMode="auto">
            <a:xfrm>
              <a:off x="740" y="3049"/>
              <a:ext cx="412" cy="229"/>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96" name="Text Box 16"/>
            <p:cNvSpPr txBox="1">
              <a:spLocks noChangeArrowheads="1"/>
            </p:cNvSpPr>
            <p:nvPr/>
          </p:nvSpPr>
          <p:spPr bwMode="auto">
            <a:xfrm>
              <a:off x="814" y="3040"/>
              <a:ext cx="281"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20497" name="AutoShape 17"/>
            <p:cNvSpPr>
              <a:spLocks noChangeArrowheads="1"/>
            </p:cNvSpPr>
            <p:nvPr/>
          </p:nvSpPr>
          <p:spPr bwMode="auto">
            <a:xfrm>
              <a:off x="384" y="2051"/>
              <a:ext cx="432" cy="219"/>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98" name="Text Box 18"/>
            <p:cNvSpPr txBox="1">
              <a:spLocks noChangeArrowheads="1"/>
            </p:cNvSpPr>
            <p:nvPr/>
          </p:nvSpPr>
          <p:spPr bwMode="auto">
            <a:xfrm>
              <a:off x="458" y="2042"/>
              <a:ext cx="281"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rgbClr val="00FFFF"/>
                </a:solidFill>
              </a:endParaRPr>
            </a:p>
          </p:txBody>
        </p:sp>
        <p:sp>
          <p:nvSpPr>
            <p:cNvPr id="20499" name="AutoShape 19"/>
            <p:cNvSpPr>
              <a:spLocks noChangeArrowheads="1"/>
            </p:cNvSpPr>
            <p:nvPr/>
          </p:nvSpPr>
          <p:spPr bwMode="auto">
            <a:xfrm>
              <a:off x="2208" y="2558"/>
              <a:ext cx="432" cy="240"/>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00" name="Text Box 20"/>
            <p:cNvSpPr txBox="1">
              <a:spLocks noChangeArrowheads="1"/>
            </p:cNvSpPr>
            <p:nvPr/>
          </p:nvSpPr>
          <p:spPr bwMode="auto">
            <a:xfrm>
              <a:off x="2270" y="2558"/>
              <a:ext cx="281"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20501" name="Text Box 21"/>
            <p:cNvSpPr txBox="1">
              <a:spLocks noChangeArrowheads="1"/>
            </p:cNvSpPr>
            <p:nvPr/>
          </p:nvSpPr>
          <p:spPr bwMode="auto">
            <a:xfrm>
              <a:off x="484" y="1750"/>
              <a:ext cx="3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Yes</a:t>
              </a:r>
              <a:endParaRPr lang="en-US" altLang="en-US" sz="1600">
                <a:solidFill>
                  <a:schemeClr val="bg2"/>
                </a:solidFill>
              </a:endParaRPr>
            </a:p>
          </p:txBody>
        </p:sp>
        <p:sp>
          <p:nvSpPr>
            <p:cNvPr id="20502" name="Text Box 22"/>
            <p:cNvSpPr txBox="1">
              <a:spLocks noChangeArrowheads="1"/>
            </p:cNvSpPr>
            <p:nvPr/>
          </p:nvSpPr>
          <p:spPr bwMode="auto">
            <a:xfrm>
              <a:off x="1654" y="1750"/>
              <a:ext cx="255"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No</a:t>
              </a:r>
              <a:endParaRPr lang="en-US" altLang="en-US" sz="1600">
                <a:solidFill>
                  <a:schemeClr val="bg2"/>
                </a:solidFill>
              </a:endParaRPr>
            </a:p>
          </p:txBody>
        </p:sp>
        <p:sp>
          <p:nvSpPr>
            <p:cNvPr id="20503" name="Text Box 23"/>
            <p:cNvSpPr txBox="1">
              <a:spLocks noChangeArrowheads="1"/>
            </p:cNvSpPr>
            <p:nvPr/>
          </p:nvSpPr>
          <p:spPr bwMode="auto">
            <a:xfrm>
              <a:off x="2301" y="2232"/>
              <a:ext cx="53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Married</a:t>
              </a:r>
              <a:r>
                <a:rPr lang="en-US" altLang="en-US" sz="1600">
                  <a:solidFill>
                    <a:schemeClr val="bg2"/>
                  </a:solidFill>
                </a:rPr>
                <a:t> </a:t>
              </a:r>
            </a:p>
          </p:txBody>
        </p:sp>
        <p:sp>
          <p:nvSpPr>
            <p:cNvPr id="20504" name="Text Box 24"/>
            <p:cNvSpPr txBox="1">
              <a:spLocks noChangeArrowheads="1"/>
            </p:cNvSpPr>
            <p:nvPr/>
          </p:nvSpPr>
          <p:spPr bwMode="auto">
            <a:xfrm>
              <a:off x="955" y="2251"/>
              <a:ext cx="432" cy="1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dirty="0" smtClean="0"/>
                <a:t>Single</a:t>
              </a:r>
              <a:endParaRPr lang="en-US" altLang="en-US" sz="1600" dirty="0">
                <a:solidFill>
                  <a:schemeClr val="bg2"/>
                </a:solidFill>
              </a:endParaRPr>
            </a:p>
          </p:txBody>
        </p:sp>
        <p:sp>
          <p:nvSpPr>
            <p:cNvPr id="20505" name="Text Box 25"/>
            <p:cNvSpPr txBox="1">
              <a:spLocks noChangeArrowheads="1"/>
            </p:cNvSpPr>
            <p:nvPr/>
          </p:nvSpPr>
          <p:spPr bwMode="auto">
            <a:xfrm>
              <a:off x="654" y="2749"/>
              <a:ext cx="41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&lt; 80K</a:t>
              </a:r>
              <a:endParaRPr lang="en-US" altLang="en-US" sz="1600">
                <a:solidFill>
                  <a:schemeClr val="bg2"/>
                </a:solidFill>
              </a:endParaRPr>
            </a:p>
          </p:txBody>
        </p:sp>
        <p:sp>
          <p:nvSpPr>
            <p:cNvPr id="20506" name="Text Box 26"/>
            <p:cNvSpPr txBox="1">
              <a:spLocks noChangeArrowheads="1"/>
            </p:cNvSpPr>
            <p:nvPr/>
          </p:nvSpPr>
          <p:spPr bwMode="auto">
            <a:xfrm>
              <a:off x="1772" y="2749"/>
              <a:ext cx="41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&gt; 80K</a:t>
              </a:r>
              <a:endParaRPr lang="en-US" altLang="en-US" sz="1600">
                <a:solidFill>
                  <a:schemeClr val="bg2"/>
                </a:solidFill>
              </a:endParaRPr>
            </a:p>
          </p:txBody>
        </p:sp>
      </p:grpSp>
      <p:graphicFrame>
        <p:nvGraphicFramePr>
          <p:cNvPr id="20507" name="Object 27"/>
          <p:cNvGraphicFramePr>
            <a:graphicFrameLocks noChangeAspect="1"/>
          </p:cNvGraphicFramePr>
          <p:nvPr/>
        </p:nvGraphicFramePr>
        <p:xfrm>
          <a:off x="4953000" y="2035175"/>
          <a:ext cx="3343275" cy="1133475"/>
        </p:xfrm>
        <a:graphic>
          <a:graphicData uri="http://schemas.openxmlformats.org/presentationml/2006/ole">
            <mc:AlternateContent xmlns:mc="http://schemas.openxmlformats.org/markup-compatibility/2006">
              <mc:Choice xmlns:v="urn:schemas-microsoft-com:vml" Requires="v">
                <p:oleObj spid="_x0000_s19562" name="Document" r:id="rId3" imgW="4651200" imgH="1576440" progId="Word.Document.8">
                  <p:embed/>
                </p:oleObj>
              </mc:Choice>
              <mc:Fallback>
                <p:oleObj name="Document" r:id="rId3" imgW="4651200" imgH="157644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035175"/>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08" name="Text Box 28"/>
          <p:cNvSpPr txBox="1">
            <a:spLocks noChangeArrowheads="1"/>
          </p:cNvSpPr>
          <p:nvPr/>
        </p:nvSpPr>
        <p:spPr bwMode="auto">
          <a:xfrm>
            <a:off x="4800600" y="1577975"/>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lnSpc>
                <a:spcPct val="80000"/>
              </a:lnSpc>
              <a:spcBef>
                <a:spcPct val="20000"/>
              </a:spcBef>
              <a:buClr>
                <a:schemeClr val="accent2"/>
              </a:buClr>
              <a:buSzPct val="75000"/>
              <a:buFont typeface="Monotype Sorts" pitchFamily="2" charset="2"/>
              <a:buNone/>
            </a:pPr>
            <a:r>
              <a:rPr lang="en-US" altLang="en-US" sz="2000" b="1">
                <a:solidFill>
                  <a:schemeClr val="tx2"/>
                </a:solidFill>
              </a:rPr>
              <a:t>Test Data</a:t>
            </a:r>
            <a:endParaRPr lang="en-US" altLang="en-US" sz="2000">
              <a:solidFill>
                <a:schemeClr val="bg2"/>
              </a:solidFill>
            </a:endParaRPr>
          </a:p>
        </p:txBody>
      </p:sp>
      <p:sp>
        <p:nvSpPr>
          <p:cNvPr id="20509" name="Text Box 29"/>
          <p:cNvSpPr txBox="1">
            <a:spLocks noChangeArrowheads="1"/>
          </p:cNvSpPr>
          <p:nvPr/>
        </p:nvSpPr>
        <p:spPr bwMode="auto">
          <a:xfrm>
            <a:off x="990600" y="1882775"/>
            <a:ext cx="3429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0" hangingPunct="0">
              <a:lnSpc>
                <a:spcPct val="80000"/>
              </a:lnSpc>
              <a:spcBef>
                <a:spcPct val="20000"/>
              </a:spcBef>
              <a:buClr>
                <a:schemeClr val="accent2"/>
              </a:buClr>
              <a:buSzPct val="75000"/>
              <a:buFont typeface="Monotype Sorts" pitchFamily="2" charset="2"/>
              <a:buNone/>
            </a:pPr>
            <a:r>
              <a:rPr lang="en-US" altLang="en-US" sz="2000"/>
              <a:t>Start from the root of tree.</a:t>
            </a:r>
          </a:p>
        </p:txBody>
      </p:sp>
      <p:sp>
        <p:nvSpPr>
          <p:cNvPr id="20510" name="Line 30"/>
          <p:cNvSpPr>
            <a:spLocks noChangeShapeType="1"/>
          </p:cNvSpPr>
          <p:nvPr/>
        </p:nvSpPr>
        <p:spPr bwMode="auto">
          <a:xfrm>
            <a:off x="2133600" y="2263775"/>
            <a:ext cx="0" cy="457200"/>
          </a:xfrm>
          <a:prstGeom prst="line">
            <a:avLst/>
          </a:prstGeom>
          <a:noFill/>
          <a:ln w="158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7923582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algn="l"/>
            <a:r>
              <a:rPr lang="en-US" altLang="en-US" dirty="0"/>
              <a:t>Apply Model to Test Data</a:t>
            </a:r>
          </a:p>
        </p:txBody>
      </p:sp>
      <p:grpSp>
        <p:nvGrpSpPr>
          <p:cNvPr id="21507" name="Group 3"/>
          <p:cNvGrpSpPr>
            <a:grpSpLocks/>
          </p:cNvGrpSpPr>
          <p:nvPr/>
        </p:nvGrpSpPr>
        <p:grpSpPr bwMode="auto">
          <a:xfrm>
            <a:off x="685800" y="2797175"/>
            <a:ext cx="4267200" cy="3298825"/>
            <a:chOff x="384" y="1584"/>
            <a:chExt cx="2451" cy="1694"/>
          </a:xfrm>
        </p:grpSpPr>
        <p:sp>
          <p:nvSpPr>
            <p:cNvPr id="21508" name="Line 4"/>
            <p:cNvSpPr>
              <a:spLocks noChangeShapeType="1"/>
            </p:cNvSpPr>
            <p:nvPr/>
          </p:nvSpPr>
          <p:spPr bwMode="auto">
            <a:xfrm>
              <a:off x="1655" y="2708"/>
              <a:ext cx="153" cy="33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09" name="Line 5"/>
            <p:cNvSpPr>
              <a:spLocks noChangeShapeType="1"/>
            </p:cNvSpPr>
            <p:nvPr/>
          </p:nvSpPr>
          <p:spPr bwMode="auto">
            <a:xfrm flipH="1">
              <a:off x="943" y="2708"/>
              <a:ext cx="204" cy="33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0" name="Line 6"/>
            <p:cNvSpPr>
              <a:spLocks noChangeShapeType="1"/>
            </p:cNvSpPr>
            <p:nvPr/>
          </p:nvSpPr>
          <p:spPr bwMode="auto">
            <a:xfrm flipH="1">
              <a:off x="1350" y="2208"/>
              <a:ext cx="254" cy="33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1" name="Line 7"/>
            <p:cNvSpPr>
              <a:spLocks noChangeShapeType="1"/>
            </p:cNvSpPr>
            <p:nvPr/>
          </p:nvSpPr>
          <p:spPr bwMode="auto">
            <a:xfrm>
              <a:off x="2113" y="2208"/>
              <a:ext cx="305" cy="333"/>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2" name="Line 8"/>
            <p:cNvSpPr>
              <a:spLocks noChangeShapeType="1"/>
            </p:cNvSpPr>
            <p:nvPr/>
          </p:nvSpPr>
          <p:spPr bwMode="auto">
            <a:xfrm>
              <a:off x="1452" y="1750"/>
              <a:ext cx="356" cy="29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3" name="Line 9"/>
            <p:cNvSpPr>
              <a:spLocks noChangeShapeType="1"/>
            </p:cNvSpPr>
            <p:nvPr/>
          </p:nvSpPr>
          <p:spPr bwMode="auto">
            <a:xfrm flipH="1">
              <a:off x="587" y="1750"/>
              <a:ext cx="356" cy="29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4" name="Text Box 10"/>
            <p:cNvSpPr txBox="1">
              <a:spLocks noChangeArrowheads="1"/>
            </p:cNvSpPr>
            <p:nvPr/>
          </p:nvSpPr>
          <p:spPr bwMode="auto">
            <a:xfrm>
              <a:off x="913" y="1584"/>
              <a:ext cx="590" cy="179"/>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Refund</a:t>
              </a:r>
              <a:endParaRPr lang="en-US" altLang="en-US" sz="1600">
                <a:solidFill>
                  <a:schemeClr val="bg2"/>
                </a:solidFill>
              </a:endParaRPr>
            </a:p>
          </p:txBody>
        </p:sp>
        <p:sp>
          <p:nvSpPr>
            <p:cNvPr id="21515" name="Text Box 11"/>
            <p:cNvSpPr txBox="1">
              <a:spLocks noChangeArrowheads="1"/>
            </p:cNvSpPr>
            <p:nvPr/>
          </p:nvSpPr>
          <p:spPr bwMode="auto">
            <a:xfrm>
              <a:off x="1553" y="2042"/>
              <a:ext cx="589" cy="179"/>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MarSt</a:t>
              </a:r>
              <a:endParaRPr lang="en-US" altLang="en-US" sz="1600">
                <a:solidFill>
                  <a:schemeClr val="bg2"/>
                </a:solidFill>
              </a:endParaRPr>
            </a:p>
          </p:txBody>
        </p:sp>
        <p:sp>
          <p:nvSpPr>
            <p:cNvPr id="21516" name="Text Box 12"/>
            <p:cNvSpPr txBox="1">
              <a:spLocks noChangeArrowheads="1"/>
            </p:cNvSpPr>
            <p:nvPr/>
          </p:nvSpPr>
          <p:spPr bwMode="auto">
            <a:xfrm>
              <a:off x="1096" y="2541"/>
              <a:ext cx="610" cy="179"/>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TaxInc</a:t>
              </a:r>
              <a:endParaRPr lang="en-US" altLang="en-US" sz="1600">
                <a:solidFill>
                  <a:schemeClr val="bg2"/>
                </a:solidFill>
              </a:endParaRPr>
            </a:p>
          </p:txBody>
        </p:sp>
        <p:sp>
          <p:nvSpPr>
            <p:cNvPr id="21517" name="AutoShape 13"/>
            <p:cNvSpPr>
              <a:spLocks noChangeArrowheads="1"/>
            </p:cNvSpPr>
            <p:nvPr/>
          </p:nvSpPr>
          <p:spPr bwMode="auto">
            <a:xfrm>
              <a:off x="1680" y="3038"/>
              <a:ext cx="395" cy="231"/>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8" name="Text Box 14"/>
            <p:cNvSpPr txBox="1">
              <a:spLocks noChangeArrowheads="1"/>
            </p:cNvSpPr>
            <p:nvPr/>
          </p:nvSpPr>
          <p:spPr bwMode="auto">
            <a:xfrm>
              <a:off x="1632" y="3038"/>
              <a:ext cx="432"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YES</a:t>
              </a:r>
              <a:endParaRPr lang="en-US" altLang="en-US" sz="1600">
                <a:solidFill>
                  <a:schemeClr val="bg2"/>
                </a:solidFill>
              </a:endParaRPr>
            </a:p>
          </p:txBody>
        </p:sp>
        <p:sp>
          <p:nvSpPr>
            <p:cNvPr id="21519" name="AutoShape 15"/>
            <p:cNvSpPr>
              <a:spLocks noChangeArrowheads="1"/>
            </p:cNvSpPr>
            <p:nvPr/>
          </p:nvSpPr>
          <p:spPr bwMode="auto">
            <a:xfrm>
              <a:off x="740" y="3049"/>
              <a:ext cx="412" cy="229"/>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20" name="Text Box 16"/>
            <p:cNvSpPr txBox="1">
              <a:spLocks noChangeArrowheads="1"/>
            </p:cNvSpPr>
            <p:nvPr/>
          </p:nvSpPr>
          <p:spPr bwMode="auto">
            <a:xfrm>
              <a:off x="814" y="3040"/>
              <a:ext cx="281"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21521" name="AutoShape 17"/>
            <p:cNvSpPr>
              <a:spLocks noChangeArrowheads="1"/>
            </p:cNvSpPr>
            <p:nvPr/>
          </p:nvSpPr>
          <p:spPr bwMode="auto">
            <a:xfrm>
              <a:off x="384" y="2051"/>
              <a:ext cx="432" cy="219"/>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22" name="Text Box 18"/>
            <p:cNvSpPr txBox="1">
              <a:spLocks noChangeArrowheads="1"/>
            </p:cNvSpPr>
            <p:nvPr/>
          </p:nvSpPr>
          <p:spPr bwMode="auto">
            <a:xfrm>
              <a:off x="458" y="2042"/>
              <a:ext cx="281"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rgbClr val="00FFFF"/>
                </a:solidFill>
              </a:endParaRPr>
            </a:p>
          </p:txBody>
        </p:sp>
        <p:sp>
          <p:nvSpPr>
            <p:cNvPr id="21523" name="AutoShape 19"/>
            <p:cNvSpPr>
              <a:spLocks noChangeArrowheads="1"/>
            </p:cNvSpPr>
            <p:nvPr/>
          </p:nvSpPr>
          <p:spPr bwMode="auto">
            <a:xfrm>
              <a:off x="2208" y="2558"/>
              <a:ext cx="432" cy="240"/>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24" name="Text Box 20"/>
            <p:cNvSpPr txBox="1">
              <a:spLocks noChangeArrowheads="1"/>
            </p:cNvSpPr>
            <p:nvPr/>
          </p:nvSpPr>
          <p:spPr bwMode="auto">
            <a:xfrm>
              <a:off x="2270" y="2558"/>
              <a:ext cx="281"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21525" name="Text Box 21"/>
            <p:cNvSpPr txBox="1">
              <a:spLocks noChangeArrowheads="1"/>
            </p:cNvSpPr>
            <p:nvPr/>
          </p:nvSpPr>
          <p:spPr bwMode="auto">
            <a:xfrm>
              <a:off x="484" y="1750"/>
              <a:ext cx="307"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Yes</a:t>
              </a:r>
              <a:endParaRPr lang="en-US" altLang="en-US" sz="1600">
                <a:solidFill>
                  <a:schemeClr val="bg2"/>
                </a:solidFill>
              </a:endParaRPr>
            </a:p>
          </p:txBody>
        </p:sp>
        <p:sp>
          <p:nvSpPr>
            <p:cNvPr id="21526" name="Text Box 22"/>
            <p:cNvSpPr txBox="1">
              <a:spLocks noChangeArrowheads="1"/>
            </p:cNvSpPr>
            <p:nvPr/>
          </p:nvSpPr>
          <p:spPr bwMode="auto">
            <a:xfrm>
              <a:off x="1654" y="1750"/>
              <a:ext cx="255"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No</a:t>
              </a:r>
              <a:endParaRPr lang="en-US" altLang="en-US" sz="1600">
                <a:solidFill>
                  <a:schemeClr val="bg2"/>
                </a:solidFill>
              </a:endParaRPr>
            </a:p>
          </p:txBody>
        </p:sp>
        <p:sp>
          <p:nvSpPr>
            <p:cNvPr id="21527" name="Text Box 23"/>
            <p:cNvSpPr txBox="1">
              <a:spLocks noChangeArrowheads="1"/>
            </p:cNvSpPr>
            <p:nvPr/>
          </p:nvSpPr>
          <p:spPr bwMode="auto">
            <a:xfrm>
              <a:off x="2301" y="2232"/>
              <a:ext cx="53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Married</a:t>
              </a:r>
              <a:r>
                <a:rPr lang="en-US" altLang="en-US" sz="1600">
                  <a:solidFill>
                    <a:schemeClr val="bg2"/>
                  </a:solidFill>
                </a:rPr>
                <a:t> </a:t>
              </a:r>
            </a:p>
          </p:txBody>
        </p:sp>
        <p:sp>
          <p:nvSpPr>
            <p:cNvPr id="21528" name="Text Box 24"/>
            <p:cNvSpPr txBox="1">
              <a:spLocks noChangeArrowheads="1"/>
            </p:cNvSpPr>
            <p:nvPr/>
          </p:nvSpPr>
          <p:spPr bwMode="auto">
            <a:xfrm>
              <a:off x="1055" y="2260"/>
              <a:ext cx="432" cy="1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dirty="0" smtClean="0"/>
                <a:t>Single</a:t>
              </a:r>
              <a:endParaRPr lang="en-US" altLang="en-US" sz="1600" dirty="0">
                <a:solidFill>
                  <a:schemeClr val="bg2"/>
                </a:solidFill>
              </a:endParaRPr>
            </a:p>
          </p:txBody>
        </p:sp>
        <p:sp>
          <p:nvSpPr>
            <p:cNvPr id="21529" name="Text Box 25"/>
            <p:cNvSpPr txBox="1">
              <a:spLocks noChangeArrowheads="1"/>
            </p:cNvSpPr>
            <p:nvPr/>
          </p:nvSpPr>
          <p:spPr bwMode="auto">
            <a:xfrm>
              <a:off x="654" y="2749"/>
              <a:ext cx="41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&lt; 80K</a:t>
              </a:r>
              <a:endParaRPr lang="en-US" altLang="en-US" sz="1600">
                <a:solidFill>
                  <a:schemeClr val="bg2"/>
                </a:solidFill>
              </a:endParaRPr>
            </a:p>
          </p:txBody>
        </p:sp>
        <p:sp>
          <p:nvSpPr>
            <p:cNvPr id="21530" name="Text Box 26"/>
            <p:cNvSpPr txBox="1">
              <a:spLocks noChangeArrowheads="1"/>
            </p:cNvSpPr>
            <p:nvPr/>
          </p:nvSpPr>
          <p:spPr bwMode="auto">
            <a:xfrm>
              <a:off x="1772" y="2749"/>
              <a:ext cx="414" cy="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&gt; 80K</a:t>
              </a:r>
              <a:endParaRPr lang="en-US" altLang="en-US" sz="1600">
                <a:solidFill>
                  <a:schemeClr val="bg2"/>
                </a:solidFill>
              </a:endParaRPr>
            </a:p>
          </p:txBody>
        </p:sp>
      </p:grpSp>
      <p:graphicFrame>
        <p:nvGraphicFramePr>
          <p:cNvPr id="21531" name="Object 27"/>
          <p:cNvGraphicFramePr>
            <a:graphicFrameLocks noChangeAspect="1"/>
          </p:cNvGraphicFramePr>
          <p:nvPr/>
        </p:nvGraphicFramePr>
        <p:xfrm>
          <a:off x="4953000" y="2035175"/>
          <a:ext cx="3343275" cy="1133475"/>
        </p:xfrm>
        <a:graphic>
          <a:graphicData uri="http://schemas.openxmlformats.org/presentationml/2006/ole">
            <mc:AlternateContent xmlns:mc="http://schemas.openxmlformats.org/markup-compatibility/2006">
              <mc:Choice xmlns:v="urn:schemas-microsoft-com:vml" Requires="v">
                <p:oleObj spid="_x0000_s20586" name="Document" r:id="rId3" imgW="4651200" imgH="1576440" progId="Word.Document.8">
                  <p:embed/>
                </p:oleObj>
              </mc:Choice>
              <mc:Fallback>
                <p:oleObj name="Document" r:id="rId3" imgW="4651200" imgH="157644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035175"/>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32" name="Text Box 28"/>
          <p:cNvSpPr txBox="1">
            <a:spLocks noChangeArrowheads="1"/>
          </p:cNvSpPr>
          <p:nvPr/>
        </p:nvSpPr>
        <p:spPr bwMode="auto">
          <a:xfrm>
            <a:off x="4800600" y="1577975"/>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lnSpc>
                <a:spcPct val="80000"/>
              </a:lnSpc>
              <a:spcBef>
                <a:spcPct val="20000"/>
              </a:spcBef>
              <a:buClr>
                <a:schemeClr val="accent2"/>
              </a:buClr>
              <a:buSzPct val="75000"/>
              <a:buFont typeface="Monotype Sorts" pitchFamily="2" charset="2"/>
              <a:buNone/>
            </a:pPr>
            <a:r>
              <a:rPr lang="en-US" altLang="en-US" sz="2000" b="1">
                <a:solidFill>
                  <a:schemeClr val="tx2"/>
                </a:solidFill>
              </a:rPr>
              <a:t>Test Data</a:t>
            </a:r>
            <a:endParaRPr lang="en-US" altLang="en-US" sz="2000">
              <a:solidFill>
                <a:schemeClr val="bg2"/>
              </a:solidFill>
            </a:endParaRPr>
          </a:p>
        </p:txBody>
      </p:sp>
      <p:sp>
        <p:nvSpPr>
          <p:cNvPr id="21533" name="Line 29"/>
          <p:cNvSpPr>
            <a:spLocks noChangeShapeType="1"/>
          </p:cNvSpPr>
          <p:nvPr/>
        </p:nvSpPr>
        <p:spPr bwMode="auto">
          <a:xfrm flipH="1">
            <a:off x="2667000" y="2263775"/>
            <a:ext cx="2362200" cy="685800"/>
          </a:xfrm>
          <a:prstGeom prst="line">
            <a:avLst/>
          </a:prstGeom>
          <a:noFill/>
          <a:ln w="15875">
            <a:solidFill>
              <a:srgbClr val="FF00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9801031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algn="l"/>
            <a:r>
              <a:rPr lang="en-US" altLang="en-US" dirty="0"/>
              <a:t>Apply Model to Test Data</a:t>
            </a:r>
          </a:p>
        </p:txBody>
      </p:sp>
      <p:sp>
        <p:nvSpPr>
          <p:cNvPr id="22531" name="Line 3"/>
          <p:cNvSpPr>
            <a:spLocks noChangeShapeType="1"/>
          </p:cNvSpPr>
          <p:nvPr/>
        </p:nvSpPr>
        <p:spPr bwMode="auto">
          <a:xfrm>
            <a:off x="2898775" y="4932363"/>
            <a:ext cx="2667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2" name="Line 4"/>
          <p:cNvSpPr>
            <a:spLocks noChangeShapeType="1"/>
          </p:cNvSpPr>
          <p:nvPr/>
        </p:nvSpPr>
        <p:spPr bwMode="auto">
          <a:xfrm flipH="1">
            <a:off x="1658938" y="4932363"/>
            <a:ext cx="3556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3" name="Line 5"/>
          <p:cNvSpPr>
            <a:spLocks noChangeShapeType="1"/>
          </p:cNvSpPr>
          <p:nvPr/>
        </p:nvSpPr>
        <p:spPr bwMode="auto">
          <a:xfrm flipH="1">
            <a:off x="2366963" y="3957638"/>
            <a:ext cx="442912" cy="6492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4" name="Line 6"/>
          <p:cNvSpPr>
            <a:spLocks noChangeShapeType="1"/>
          </p:cNvSpPr>
          <p:nvPr/>
        </p:nvSpPr>
        <p:spPr bwMode="auto">
          <a:xfrm>
            <a:off x="3695700" y="3957638"/>
            <a:ext cx="531813" cy="6492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5" name="Line 7"/>
          <p:cNvSpPr>
            <a:spLocks noChangeShapeType="1"/>
          </p:cNvSpPr>
          <p:nvPr/>
        </p:nvSpPr>
        <p:spPr bwMode="auto">
          <a:xfrm>
            <a:off x="2544763" y="3067050"/>
            <a:ext cx="620712" cy="5683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6" name="Line 8"/>
          <p:cNvSpPr>
            <a:spLocks noChangeShapeType="1"/>
          </p:cNvSpPr>
          <p:nvPr/>
        </p:nvSpPr>
        <p:spPr bwMode="auto">
          <a:xfrm flipH="1">
            <a:off x="1039813" y="3067050"/>
            <a:ext cx="619125" cy="5683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7" name="Text Box 9"/>
          <p:cNvSpPr txBox="1">
            <a:spLocks noChangeArrowheads="1"/>
          </p:cNvSpPr>
          <p:nvPr/>
        </p:nvSpPr>
        <p:spPr bwMode="auto">
          <a:xfrm>
            <a:off x="1606550" y="2743200"/>
            <a:ext cx="1027113"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Refund</a:t>
            </a:r>
            <a:endParaRPr lang="en-US" altLang="en-US" sz="1600">
              <a:solidFill>
                <a:schemeClr val="bg2"/>
              </a:solidFill>
            </a:endParaRPr>
          </a:p>
        </p:txBody>
      </p:sp>
      <p:sp>
        <p:nvSpPr>
          <p:cNvPr id="22538" name="Text Box 10"/>
          <p:cNvSpPr txBox="1">
            <a:spLocks noChangeArrowheads="1"/>
          </p:cNvSpPr>
          <p:nvPr/>
        </p:nvSpPr>
        <p:spPr bwMode="auto">
          <a:xfrm>
            <a:off x="2720975" y="3635375"/>
            <a:ext cx="1025525" cy="347663"/>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MarSt</a:t>
            </a:r>
            <a:endParaRPr lang="en-US" altLang="en-US" sz="1600">
              <a:solidFill>
                <a:schemeClr val="bg2"/>
              </a:solidFill>
            </a:endParaRPr>
          </a:p>
        </p:txBody>
      </p:sp>
      <p:sp>
        <p:nvSpPr>
          <p:cNvPr id="22539" name="Text Box 11"/>
          <p:cNvSpPr txBox="1">
            <a:spLocks noChangeArrowheads="1"/>
          </p:cNvSpPr>
          <p:nvPr/>
        </p:nvSpPr>
        <p:spPr bwMode="auto">
          <a:xfrm>
            <a:off x="1925638" y="4606925"/>
            <a:ext cx="1062037"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TaxInc</a:t>
            </a:r>
            <a:endParaRPr lang="en-US" altLang="en-US" sz="1600">
              <a:solidFill>
                <a:schemeClr val="bg2"/>
              </a:solidFill>
            </a:endParaRPr>
          </a:p>
        </p:txBody>
      </p:sp>
      <p:sp>
        <p:nvSpPr>
          <p:cNvPr id="22540" name="AutoShape 12"/>
          <p:cNvSpPr>
            <a:spLocks noChangeArrowheads="1"/>
          </p:cNvSpPr>
          <p:nvPr/>
        </p:nvSpPr>
        <p:spPr bwMode="auto">
          <a:xfrm>
            <a:off x="2941638" y="5575300"/>
            <a:ext cx="688975" cy="449263"/>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1" name="Text Box 13"/>
          <p:cNvSpPr txBox="1">
            <a:spLocks noChangeArrowheads="1"/>
          </p:cNvSpPr>
          <p:nvPr/>
        </p:nvSpPr>
        <p:spPr bwMode="auto">
          <a:xfrm>
            <a:off x="2859088" y="5575300"/>
            <a:ext cx="7508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YES</a:t>
            </a:r>
            <a:endParaRPr lang="en-US" altLang="en-US" sz="1600">
              <a:solidFill>
                <a:schemeClr val="bg2"/>
              </a:solidFill>
            </a:endParaRPr>
          </a:p>
        </p:txBody>
      </p:sp>
      <p:sp>
        <p:nvSpPr>
          <p:cNvPr id="22542" name="AutoShape 14"/>
          <p:cNvSpPr>
            <a:spLocks noChangeArrowheads="1"/>
          </p:cNvSpPr>
          <p:nvPr/>
        </p:nvSpPr>
        <p:spPr bwMode="auto">
          <a:xfrm>
            <a:off x="1304925" y="5595938"/>
            <a:ext cx="717550" cy="44608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3" name="Text Box 15"/>
          <p:cNvSpPr txBox="1">
            <a:spLocks noChangeArrowheads="1"/>
          </p:cNvSpPr>
          <p:nvPr/>
        </p:nvSpPr>
        <p:spPr bwMode="auto">
          <a:xfrm>
            <a:off x="1435100" y="5578475"/>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22544" name="AutoShape 16"/>
          <p:cNvSpPr>
            <a:spLocks noChangeArrowheads="1"/>
          </p:cNvSpPr>
          <p:nvPr/>
        </p:nvSpPr>
        <p:spPr bwMode="auto">
          <a:xfrm>
            <a:off x="685800" y="3652838"/>
            <a:ext cx="752475" cy="42703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5" name="Text Box 17"/>
          <p:cNvSpPr txBox="1">
            <a:spLocks noChangeArrowheads="1"/>
          </p:cNvSpPr>
          <p:nvPr/>
        </p:nvSpPr>
        <p:spPr bwMode="auto">
          <a:xfrm>
            <a:off x="814388" y="3635375"/>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rgbClr val="00FFFF"/>
              </a:solidFill>
            </a:endParaRPr>
          </a:p>
        </p:txBody>
      </p:sp>
      <p:sp>
        <p:nvSpPr>
          <p:cNvPr id="22546" name="AutoShape 18"/>
          <p:cNvSpPr>
            <a:spLocks noChangeArrowheads="1"/>
          </p:cNvSpPr>
          <p:nvPr/>
        </p:nvSpPr>
        <p:spPr bwMode="auto">
          <a:xfrm>
            <a:off x="3860800" y="4640263"/>
            <a:ext cx="752475" cy="466725"/>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47" name="Text Box 19"/>
          <p:cNvSpPr txBox="1">
            <a:spLocks noChangeArrowheads="1"/>
          </p:cNvSpPr>
          <p:nvPr/>
        </p:nvSpPr>
        <p:spPr bwMode="auto">
          <a:xfrm>
            <a:off x="3968750" y="4640263"/>
            <a:ext cx="4905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22548" name="Text Box 20"/>
          <p:cNvSpPr txBox="1">
            <a:spLocks noChangeArrowheads="1"/>
          </p:cNvSpPr>
          <p:nvPr/>
        </p:nvSpPr>
        <p:spPr bwMode="auto">
          <a:xfrm>
            <a:off x="860425" y="3067050"/>
            <a:ext cx="53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Yes</a:t>
            </a:r>
            <a:endParaRPr lang="en-US" altLang="en-US" sz="1600">
              <a:solidFill>
                <a:schemeClr val="bg2"/>
              </a:solidFill>
            </a:endParaRPr>
          </a:p>
        </p:txBody>
      </p:sp>
      <p:sp>
        <p:nvSpPr>
          <p:cNvPr id="22549" name="Text Box 21"/>
          <p:cNvSpPr txBox="1">
            <a:spLocks noChangeArrowheads="1"/>
          </p:cNvSpPr>
          <p:nvPr/>
        </p:nvSpPr>
        <p:spPr bwMode="auto">
          <a:xfrm>
            <a:off x="2897188" y="3067050"/>
            <a:ext cx="442912"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solidFill>
                  <a:srgbClr val="FF0000"/>
                </a:solidFill>
              </a:rPr>
              <a:t>No</a:t>
            </a:r>
          </a:p>
        </p:txBody>
      </p:sp>
      <p:sp>
        <p:nvSpPr>
          <p:cNvPr id="22550" name="Text Box 22"/>
          <p:cNvSpPr txBox="1">
            <a:spLocks noChangeArrowheads="1"/>
          </p:cNvSpPr>
          <p:nvPr/>
        </p:nvSpPr>
        <p:spPr bwMode="auto">
          <a:xfrm>
            <a:off x="4022725" y="4005263"/>
            <a:ext cx="9302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Married</a:t>
            </a:r>
            <a:r>
              <a:rPr lang="en-US" altLang="en-US" sz="1600">
                <a:solidFill>
                  <a:schemeClr val="bg2"/>
                </a:solidFill>
              </a:rPr>
              <a:t> </a:t>
            </a:r>
          </a:p>
        </p:txBody>
      </p:sp>
      <p:sp>
        <p:nvSpPr>
          <p:cNvPr id="22551" name="Text Box 23"/>
          <p:cNvSpPr txBox="1">
            <a:spLocks noChangeArrowheads="1"/>
          </p:cNvSpPr>
          <p:nvPr/>
        </p:nvSpPr>
        <p:spPr bwMode="auto">
          <a:xfrm>
            <a:off x="1843452" y="4037976"/>
            <a:ext cx="752129"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dirty="0" smtClean="0"/>
              <a:t>Single</a:t>
            </a:r>
            <a:endParaRPr lang="en-US" altLang="en-US" sz="1600" dirty="0">
              <a:solidFill>
                <a:schemeClr val="bg2"/>
              </a:solidFill>
            </a:endParaRPr>
          </a:p>
        </p:txBody>
      </p:sp>
      <p:sp>
        <p:nvSpPr>
          <p:cNvPr id="22552" name="Text Box 24"/>
          <p:cNvSpPr txBox="1">
            <a:spLocks noChangeArrowheads="1"/>
          </p:cNvSpPr>
          <p:nvPr/>
        </p:nvSpPr>
        <p:spPr bwMode="auto">
          <a:xfrm>
            <a:off x="1155700" y="5011738"/>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&lt; 80K</a:t>
            </a:r>
            <a:endParaRPr lang="en-US" altLang="en-US" sz="1600">
              <a:solidFill>
                <a:schemeClr val="bg2"/>
              </a:solidFill>
            </a:endParaRPr>
          </a:p>
        </p:txBody>
      </p:sp>
      <p:sp>
        <p:nvSpPr>
          <p:cNvPr id="22553" name="Text Box 25"/>
          <p:cNvSpPr txBox="1">
            <a:spLocks noChangeArrowheads="1"/>
          </p:cNvSpPr>
          <p:nvPr/>
        </p:nvSpPr>
        <p:spPr bwMode="auto">
          <a:xfrm>
            <a:off x="3101975" y="5011738"/>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&gt; 80K</a:t>
            </a:r>
            <a:endParaRPr lang="en-US" altLang="en-US" sz="1600">
              <a:solidFill>
                <a:schemeClr val="bg2"/>
              </a:solidFill>
            </a:endParaRPr>
          </a:p>
        </p:txBody>
      </p:sp>
      <p:graphicFrame>
        <p:nvGraphicFramePr>
          <p:cNvPr id="22554" name="Object 26"/>
          <p:cNvGraphicFramePr>
            <a:graphicFrameLocks noChangeAspect="1"/>
          </p:cNvGraphicFramePr>
          <p:nvPr/>
        </p:nvGraphicFramePr>
        <p:xfrm>
          <a:off x="4953000" y="1981200"/>
          <a:ext cx="3343275" cy="1133475"/>
        </p:xfrm>
        <a:graphic>
          <a:graphicData uri="http://schemas.openxmlformats.org/presentationml/2006/ole">
            <mc:AlternateContent xmlns:mc="http://schemas.openxmlformats.org/markup-compatibility/2006">
              <mc:Choice xmlns:v="urn:schemas-microsoft-com:vml" Requires="v">
                <p:oleObj spid="_x0000_s21610" name="Document" r:id="rId3" imgW="4651200" imgH="1576440" progId="Word.Document.8">
                  <p:embed/>
                </p:oleObj>
              </mc:Choice>
              <mc:Fallback>
                <p:oleObj name="Document" r:id="rId3" imgW="4651200" imgH="157644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981200"/>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55" name="Text Box 27"/>
          <p:cNvSpPr txBox="1">
            <a:spLocks noChangeArrowheads="1"/>
          </p:cNvSpPr>
          <p:nvPr/>
        </p:nvSpPr>
        <p:spPr bwMode="auto">
          <a:xfrm>
            <a:off x="4800600" y="1524000"/>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lnSpc>
                <a:spcPct val="80000"/>
              </a:lnSpc>
              <a:spcBef>
                <a:spcPct val="20000"/>
              </a:spcBef>
              <a:buClr>
                <a:schemeClr val="accent2"/>
              </a:buClr>
              <a:buSzPct val="75000"/>
              <a:buFont typeface="Monotype Sorts" pitchFamily="2" charset="2"/>
              <a:buNone/>
            </a:pPr>
            <a:r>
              <a:rPr lang="en-US" altLang="en-US" sz="2000" b="1">
                <a:solidFill>
                  <a:schemeClr val="tx2"/>
                </a:solidFill>
              </a:rPr>
              <a:t>Test Data</a:t>
            </a:r>
            <a:endParaRPr lang="en-US" altLang="en-US" sz="2000">
              <a:solidFill>
                <a:schemeClr val="bg2"/>
              </a:solidFill>
            </a:endParaRPr>
          </a:p>
        </p:txBody>
      </p:sp>
      <p:sp>
        <p:nvSpPr>
          <p:cNvPr id="22556" name="Line 28"/>
          <p:cNvSpPr>
            <a:spLocks noChangeShapeType="1"/>
          </p:cNvSpPr>
          <p:nvPr/>
        </p:nvSpPr>
        <p:spPr bwMode="auto">
          <a:xfrm flipH="1">
            <a:off x="3352800" y="2743200"/>
            <a:ext cx="1600200" cy="457200"/>
          </a:xfrm>
          <a:prstGeom prst="line">
            <a:avLst/>
          </a:prstGeom>
          <a:noFill/>
          <a:ln w="15875">
            <a:solidFill>
              <a:srgbClr val="FF00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4450682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lgn="l"/>
            <a:r>
              <a:rPr lang="en-US" altLang="en-US" dirty="0"/>
              <a:t>Apply Model to Test Data</a:t>
            </a:r>
          </a:p>
        </p:txBody>
      </p:sp>
      <p:sp>
        <p:nvSpPr>
          <p:cNvPr id="23555" name="Line 3"/>
          <p:cNvSpPr>
            <a:spLocks noChangeShapeType="1"/>
          </p:cNvSpPr>
          <p:nvPr/>
        </p:nvSpPr>
        <p:spPr bwMode="auto">
          <a:xfrm>
            <a:off x="2898775" y="4910138"/>
            <a:ext cx="2667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56" name="Line 4"/>
          <p:cNvSpPr>
            <a:spLocks noChangeShapeType="1"/>
          </p:cNvSpPr>
          <p:nvPr/>
        </p:nvSpPr>
        <p:spPr bwMode="auto">
          <a:xfrm flipH="1">
            <a:off x="1658938" y="4910138"/>
            <a:ext cx="3556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57" name="Line 5"/>
          <p:cNvSpPr>
            <a:spLocks noChangeShapeType="1"/>
          </p:cNvSpPr>
          <p:nvPr/>
        </p:nvSpPr>
        <p:spPr bwMode="auto">
          <a:xfrm flipH="1">
            <a:off x="2366963" y="3935413"/>
            <a:ext cx="442912" cy="6492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58" name="Line 6"/>
          <p:cNvSpPr>
            <a:spLocks noChangeShapeType="1"/>
          </p:cNvSpPr>
          <p:nvPr/>
        </p:nvSpPr>
        <p:spPr bwMode="auto">
          <a:xfrm>
            <a:off x="3695700" y="3935413"/>
            <a:ext cx="531813" cy="6492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59" name="Line 7"/>
          <p:cNvSpPr>
            <a:spLocks noChangeShapeType="1"/>
          </p:cNvSpPr>
          <p:nvPr/>
        </p:nvSpPr>
        <p:spPr bwMode="auto">
          <a:xfrm>
            <a:off x="2544763" y="3044825"/>
            <a:ext cx="620712" cy="5683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0" name="Line 8"/>
          <p:cNvSpPr>
            <a:spLocks noChangeShapeType="1"/>
          </p:cNvSpPr>
          <p:nvPr/>
        </p:nvSpPr>
        <p:spPr bwMode="auto">
          <a:xfrm flipH="1">
            <a:off x="1039813" y="3044825"/>
            <a:ext cx="619125" cy="5683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1" name="Text Box 9"/>
          <p:cNvSpPr txBox="1">
            <a:spLocks noChangeArrowheads="1"/>
          </p:cNvSpPr>
          <p:nvPr/>
        </p:nvSpPr>
        <p:spPr bwMode="auto">
          <a:xfrm>
            <a:off x="1606550" y="2720975"/>
            <a:ext cx="1027113"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Refund</a:t>
            </a:r>
            <a:endParaRPr lang="en-US" altLang="en-US" sz="1600">
              <a:solidFill>
                <a:schemeClr val="bg2"/>
              </a:solidFill>
            </a:endParaRPr>
          </a:p>
        </p:txBody>
      </p:sp>
      <p:sp>
        <p:nvSpPr>
          <p:cNvPr id="23562" name="Text Box 10"/>
          <p:cNvSpPr txBox="1">
            <a:spLocks noChangeArrowheads="1"/>
          </p:cNvSpPr>
          <p:nvPr/>
        </p:nvSpPr>
        <p:spPr bwMode="auto">
          <a:xfrm>
            <a:off x="2720975" y="3613150"/>
            <a:ext cx="1025525" cy="347663"/>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MarSt</a:t>
            </a:r>
            <a:endParaRPr lang="en-US" altLang="en-US" sz="1600">
              <a:solidFill>
                <a:schemeClr val="bg2"/>
              </a:solidFill>
            </a:endParaRPr>
          </a:p>
        </p:txBody>
      </p:sp>
      <p:sp>
        <p:nvSpPr>
          <p:cNvPr id="23563" name="Text Box 11"/>
          <p:cNvSpPr txBox="1">
            <a:spLocks noChangeArrowheads="1"/>
          </p:cNvSpPr>
          <p:nvPr/>
        </p:nvSpPr>
        <p:spPr bwMode="auto">
          <a:xfrm>
            <a:off x="1925638" y="4584700"/>
            <a:ext cx="1062037"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TaxInc</a:t>
            </a:r>
            <a:endParaRPr lang="en-US" altLang="en-US" sz="1600">
              <a:solidFill>
                <a:schemeClr val="bg2"/>
              </a:solidFill>
            </a:endParaRPr>
          </a:p>
        </p:txBody>
      </p:sp>
      <p:sp>
        <p:nvSpPr>
          <p:cNvPr id="23564" name="AutoShape 12"/>
          <p:cNvSpPr>
            <a:spLocks noChangeArrowheads="1"/>
          </p:cNvSpPr>
          <p:nvPr/>
        </p:nvSpPr>
        <p:spPr bwMode="auto">
          <a:xfrm>
            <a:off x="2941638" y="5553075"/>
            <a:ext cx="688975" cy="449263"/>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5" name="Text Box 13"/>
          <p:cNvSpPr txBox="1">
            <a:spLocks noChangeArrowheads="1"/>
          </p:cNvSpPr>
          <p:nvPr/>
        </p:nvSpPr>
        <p:spPr bwMode="auto">
          <a:xfrm>
            <a:off x="2859088" y="5553075"/>
            <a:ext cx="7508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YES</a:t>
            </a:r>
            <a:endParaRPr lang="en-US" altLang="en-US" sz="1600">
              <a:solidFill>
                <a:schemeClr val="bg2"/>
              </a:solidFill>
            </a:endParaRPr>
          </a:p>
        </p:txBody>
      </p:sp>
      <p:sp>
        <p:nvSpPr>
          <p:cNvPr id="23566" name="AutoShape 14"/>
          <p:cNvSpPr>
            <a:spLocks noChangeArrowheads="1"/>
          </p:cNvSpPr>
          <p:nvPr/>
        </p:nvSpPr>
        <p:spPr bwMode="auto">
          <a:xfrm>
            <a:off x="1304925" y="5573713"/>
            <a:ext cx="717550" cy="44608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7" name="Text Box 15"/>
          <p:cNvSpPr txBox="1">
            <a:spLocks noChangeArrowheads="1"/>
          </p:cNvSpPr>
          <p:nvPr/>
        </p:nvSpPr>
        <p:spPr bwMode="auto">
          <a:xfrm>
            <a:off x="1435100" y="555625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23568" name="AutoShape 16"/>
          <p:cNvSpPr>
            <a:spLocks noChangeArrowheads="1"/>
          </p:cNvSpPr>
          <p:nvPr/>
        </p:nvSpPr>
        <p:spPr bwMode="auto">
          <a:xfrm>
            <a:off x="685800" y="3630613"/>
            <a:ext cx="752475" cy="42703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69" name="Text Box 17"/>
          <p:cNvSpPr txBox="1">
            <a:spLocks noChangeArrowheads="1"/>
          </p:cNvSpPr>
          <p:nvPr/>
        </p:nvSpPr>
        <p:spPr bwMode="auto">
          <a:xfrm>
            <a:off x="814388" y="361315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rgbClr val="00FFFF"/>
              </a:solidFill>
            </a:endParaRPr>
          </a:p>
        </p:txBody>
      </p:sp>
      <p:sp>
        <p:nvSpPr>
          <p:cNvPr id="23570" name="AutoShape 18"/>
          <p:cNvSpPr>
            <a:spLocks noChangeArrowheads="1"/>
          </p:cNvSpPr>
          <p:nvPr/>
        </p:nvSpPr>
        <p:spPr bwMode="auto">
          <a:xfrm>
            <a:off x="3860800" y="4618038"/>
            <a:ext cx="752475" cy="466725"/>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71" name="Text Box 19"/>
          <p:cNvSpPr txBox="1">
            <a:spLocks noChangeArrowheads="1"/>
          </p:cNvSpPr>
          <p:nvPr/>
        </p:nvSpPr>
        <p:spPr bwMode="auto">
          <a:xfrm>
            <a:off x="3968750" y="4618038"/>
            <a:ext cx="4905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23572" name="Text Box 20"/>
          <p:cNvSpPr txBox="1">
            <a:spLocks noChangeArrowheads="1"/>
          </p:cNvSpPr>
          <p:nvPr/>
        </p:nvSpPr>
        <p:spPr bwMode="auto">
          <a:xfrm>
            <a:off x="860425" y="3044825"/>
            <a:ext cx="53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Yes</a:t>
            </a:r>
            <a:endParaRPr lang="en-US" altLang="en-US" sz="1600">
              <a:solidFill>
                <a:schemeClr val="bg2"/>
              </a:solidFill>
            </a:endParaRPr>
          </a:p>
        </p:txBody>
      </p:sp>
      <p:sp>
        <p:nvSpPr>
          <p:cNvPr id="23573" name="Text Box 21"/>
          <p:cNvSpPr txBox="1">
            <a:spLocks noChangeArrowheads="1"/>
          </p:cNvSpPr>
          <p:nvPr/>
        </p:nvSpPr>
        <p:spPr bwMode="auto">
          <a:xfrm>
            <a:off x="2897188" y="3044825"/>
            <a:ext cx="442912"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solidFill>
                  <a:srgbClr val="FF0000"/>
                </a:solidFill>
              </a:rPr>
              <a:t>No</a:t>
            </a:r>
          </a:p>
        </p:txBody>
      </p:sp>
      <p:sp>
        <p:nvSpPr>
          <p:cNvPr id="23574" name="Text Box 22"/>
          <p:cNvSpPr txBox="1">
            <a:spLocks noChangeArrowheads="1"/>
          </p:cNvSpPr>
          <p:nvPr/>
        </p:nvSpPr>
        <p:spPr bwMode="auto">
          <a:xfrm>
            <a:off x="4022725" y="3983038"/>
            <a:ext cx="9302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Married</a:t>
            </a:r>
            <a:r>
              <a:rPr lang="en-US" altLang="en-US" sz="1600">
                <a:solidFill>
                  <a:schemeClr val="bg2"/>
                </a:solidFill>
              </a:rPr>
              <a:t> </a:t>
            </a:r>
          </a:p>
        </p:txBody>
      </p:sp>
      <p:sp>
        <p:nvSpPr>
          <p:cNvPr id="23575" name="Text Box 23"/>
          <p:cNvSpPr txBox="1">
            <a:spLocks noChangeArrowheads="1"/>
          </p:cNvSpPr>
          <p:nvPr/>
        </p:nvSpPr>
        <p:spPr bwMode="auto">
          <a:xfrm>
            <a:off x="1711241" y="4002088"/>
            <a:ext cx="752129"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dirty="0" smtClean="0"/>
              <a:t>Single</a:t>
            </a:r>
            <a:endParaRPr lang="en-US" altLang="en-US" sz="1600" dirty="0">
              <a:solidFill>
                <a:schemeClr val="bg2"/>
              </a:solidFill>
            </a:endParaRPr>
          </a:p>
        </p:txBody>
      </p:sp>
      <p:sp>
        <p:nvSpPr>
          <p:cNvPr id="23576" name="Text Box 24"/>
          <p:cNvSpPr txBox="1">
            <a:spLocks noChangeArrowheads="1"/>
          </p:cNvSpPr>
          <p:nvPr/>
        </p:nvSpPr>
        <p:spPr bwMode="auto">
          <a:xfrm>
            <a:off x="1155700" y="4989513"/>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&lt; 80K</a:t>
            </a:r>
            <a:endParaRPr lang="en-US" altLang="en-US" sz="1600">
              <a:solidFill>
                <a:schemeClr val="bg2"/>
              </a:solidFill>
            </a:endParaRPr>
          </a:p>
        </p:txBody>
      </p:sp>
      <p:sp>
        <p:nvSpPr>
          <p:cNvPr id="23577" name="Text Box 25"/>
          <p:cNvSpPr txBox="1">
            <a:spLocks noChangeArrowheads="1"/>
          </p:cNvSpPr>
          <p:nvPr/>
        </p:nvSpPr>
        <p:spPr bwMode="auto">
          <a:xfrm>
            <a:off x="3101975" y="4989513"/>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&gt; 80K</a:t>
            </a:r>
            <a:endParaRPr lang="en-US" altLang="en-US" sz="1600">
              <a:solidFill>
                <a:schemeClr val="bg2"/>
              </a:solidFill>
            </a:endParaRPr>
          </a:p>
        </p:txBody>
      </p:sp>
      <p:graphicFrame>
        <p:nvGraphicFramePr>
          <p:cNvPr id="23578" name="Object 26"/>
          <p:cNvGraphicFramePr>
            <a:graphicFrameLocks noChangeAspect="1"/>
          </p:cNvGraphicFramePr>
          <p:nvPr/>
        </p:nvGraphicFramePr>
        <p:xfrm>
          <a:off x="4953000" y="1958975"/>
          <a:ext cx="3343275" cy="1133475"/>
        </p:xfrm>
        <a:graphic>
          <a:graphicData uri="http://schemas.openxmlformats.org/presentationml/2006/ole">
            <mc:AlternateContent xmlns:mc="http://schemas.openxmlformats.org/markup-compatibility/2006">
              <mc:Choice xmlns:v="urn:schemas-microsoft-com:vml" Requires="v">
                <p:oleObj spid="_x0000_s22634" name="Document" r:id="rId3" imgW="4651200" imgH="1576440" progId="Word.Document.8">
                  <p:embed/>
                </p:oleObj>
              </mc:Choice>
              <mc:Fallback>
                <p:oleObj name="Document" r:id="rId3" imgW="4651200" imgH="157644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958975"/>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79" name="Text Box 27"/>
          <p:cNvSpPr txBox="1">
            <a:spLocks noChangeArrowheads="1"/>
          </p:cNvSpPr>
          <p:nvPr/>
        </p:nvSpPr>
        <p:spPr bwMode="auto">
          <a:xfrm>
            <a:off x="4800600" y="1501775"/>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lnSpc>
                <a:spcPct val="80000"/>
              </a:lnSpc>
              <a:spcBef>
                <a:spcPct val="20000"/>
              </a:spcBef>
              <a:buClr>
                <a:schemeClr val="accent2"/>
              </a:buClr>
              <a:buSzPct val="75000"/>
              <a:buFont typeface="Monotype Sorts" pitchFamily="2" charset="2"/>
              <a:buNone/>
            </a:pPr>
            <a:r>
              <a:rPr lang="en-US" altLang="en-US" sz="2000" b="1">
                <a:solidFill>
                  <a:schemeClr val="tx2"/>
                </a:solidFill>
              </a:rPr>
              <a:t>Test Data</a:t>
            </a:r>
            <a:endParaRPr lang="en-US" altLang="en-US" sz="2000">
              <a:solidFill>
                <a:schemeClr val="bg2"/>
              </a:solidFill>
            </a:endParaRPr>
          </a:p>
        </p:txBody>
      </p:sp>
      <p:sp>
        <p:nvSpPr>
          <p:cNvPr id="23580" name="Line 28"/>
          <p:cNvSpPr>
            <a:spLocks noChangeShapeType="1"/>
          </p:cNvSpPr>
          <p:nvPr/>
        </p:nvSpPr>
        <p:spPr bwMode="auto">
          <a:xfrm flipH="1">
            <a:off x="3810000" y="2416175"/>
            <a:ext cx="2057400" cy="1295400"/>
          </a:xfrm>
          <a:prstGeom prst="line">
            <a:avLst/>
          </a:prstGeom>
          <a:noFill/>
          <a:ln w="15875">
            <a:solidFill>
              <a:srgbClr val="FF00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4502607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algn="l"/>
            <a:r>
              <a:rPr lang="en-US" altLang="en-US" dirty="0"/>
              <a:t>Apply Model to Test Data</a:t>
            </a:r>
          </a:p>
        </p:txBody>
      </p:sp>
      <p:sp>
        <p:nvSpPr>
          <p:cNvPr id="24579" name="Line 3"/>
          <p:cNvSpPr>
            <a:spLocks noChangeShapeType="1"/>
          </p:cNvSpPr>
          <p:nvPr/>
        </p:nvSpPr>
        <p:spPr bwMode="auto">
          <a:xfrm>
            <a:off x="2898775" y="4932363"/>
            <a:ext cx="2667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0" name="Line 4"/>
          <p:cNvSpPr>
            <a:spLocks noChangeShapeType="1"/>
          </p:cNvSpPr>
          <p:nvPr/>
        </p:nvSpPr>
        <p:spPr bwMode="auto">
          <a:xfrm flipH="1">
            <a:off x="1658938" y="4932363"/>
            <a:ext cx="3556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1" name="Line 5"/>
          <p:cNvSpPr>
            <a:spLocks noChangeShapeType="1"/>
          </p:cNvSpPr>
          <p:nvPr/>
        </p:nvSpPr>
        <p:spPr bwMode="auto">
          <a:xfrm flipH="1">
            <a:off x="2366963" y="3957638"/>
            <a:ext cx="442912" cy="6492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2" name="Line 6"/>
          <p:cNvSpPr>
            <a:spLocks noChangeShapeType="1"/>
          </p:cNvSpPr>
          <p:nvPr/>
        </p:nvSpPr>
        <p:spPr bwMode="auto">
          <a:xfrm>
            <a:off x="3695700" y="3957638"/>
            <a:ext cx="531813" cy="64928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3" name="Line 7"/>
          <p:cNvSpPr>
            <a:spLocks noChangeShapeType="1"/>
          </p:cNvSpPr>
          <p:nvPr/>
        </p:nvSpPr>
        <p:spPr bwMode="auto">
          <a:xfrm>
            <a:off x="2544763" y="3067050"/>
            <a:ext cx="620712" cy="5683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4" name="Line 8"/>
          <p:cNvSpPr>
            <a:spLocks noChangeShapeType="1"/>
          </p:cNvSpPr>
          <p:nvPr/>
        </p:nvSpPr>
        <p:spPr bwMode="auto">
          <a:xfrm flipH="1">
            <a:off x="1039813" y="3067050"/>
            <a:ext cx="619125" cy="5683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5" name="Text Box 9"/>
          <p:cNvSpPr txBox="1">
            <a:spLocks noChangeArrowheads="1"/>
          </p:cNvSpPr>
          <p:nvPr/>
        </p:nvSpPr>
        <p:spPr bwMode="auto">
          <a:xfrm>
            <a:off x="1606550" y="2743200"/>
            <a:ext cx="1027113"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Refund</a:t>
            </a:r>
            <a:endParaRPr lang="en-US" altLang="en-US" sz="1600">
              <a:solidFill>
                <a:schemeClr val="bg2"/>
              </a:solidFill>
            </a:endParaRPr>
          </a:p>
        </p:txBody>
      </p:sp>
      <p:sp>
        <p:nvSpPr>
          <p:cNvPr id="24586" name="Text Box 10"/>
          <p:cNvSpPr txBox="1">
            <a:spLocks noChangeArrowheads="1"/>
          </p:cNvSpPr>
          <p:nvPr/>
        </p:nvSpPr>
        <p:spPr bwMode="auto">
          <a:xfrm>
            <a:off x="2720975" y="3635375"/>
            <a:ext cx="1025525" cy="347663"/>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MarSt</a:t>
            </a:r>
            <a:endParaRPr lang="en-US" altLang="en-US" sz="1600">
              <a:solidFill>
                <a:schemeClr val="bg2"/>
              </a:solidFill>
            </a:endParaRPr>
          </a:p>
        </p:txBody>
      </p:sp>
      <p:sp>
        <p:nvSpPr>
          <p:cNvPr id="24587" name="Text Box 11"/>
          <p:cNvSpPr txBox="1">
            <a:spLocks noChangeArrowheads="1"/>
          </p:cNvSpPr>
          <p:nvPr/>
        </p:nvSpPr>
        <p:spPr bwMode="auto">
          <a:xfrm>
            <a:off x="1925638" y="4606925"/>
            <a:ext cx="1062037"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TaxInc</a:t>
            </a:r>
            <a:endParaRPr lang="en-US" altLang="en-US" sz="1600">
              <a:solidFill>
                <a:schemeClr val="bg2"/>
              </a:solidFill>
            </a:endParaRPr>
          </a:p>
        </p:txBody>
      </p:sp>
      <p:sp>
        <p:nvSpPr>
          <p:cNvPr id="24588" name="AutoShape 12"/>
          <p:cNvSpPr>
            <a:spLocks noChangeArrowheads="1"/>
          </p:cNvSpPr>
          <p:nvPr/>
        </p:nvSpPr>
        <p:spPr bwMode="auto">
          <a:xfrm>
            <a:off x="2941638" y="5575300"/>
            <a:ext cx="688975" cy="449263"/>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9" name="Text Box 13"/>
          <p:cNvSpPr txBox="1">
            <a:spLocks noChangeArrowheads="1"/>
          </p:cNvSpPr>
          <p:nvPr/>
        </p:nvSpPr>
        <p:spPr bwMode="auto">
          <a:xfrm>
            <a:off x="2859088" y="5575300"/>
            <a:ext cx="7508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YES</a:t>
            </a:r>
            <a:endParaRPr lang="en-US" altLang="en-US" sz="1600">
              <a:solidFill>
                <a:schemeClr val="bg2"/>
              </a:solidFill>
            </a:endParaRPr>
          </a:p>
        </p:txBody>
      </p:sp>
      <p:sp>
        <p:nvSpPr>
          <p:cNvPr id="24590" name="AutoShape 14"/>
          <p:cNvSpPr>
            <a:spLocks noChangeArrowheads="1"/>
          </p:cNvSpPr>
          <p:nvPr/>
        </p:nvSpPr>
        <p:spPr bwMode="auto">
          <a:xfrm>
            <a:off x="1304925" y="5595938"/>
            <a:ext cx="717550" cy="44608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91" name="Text Box 15"/>
          <p:cNvSpPr txBox="1">
            <a:spLocks noChangeArrowheads="1"/>
          </p:cNvSpPr>
          <p:nvPr/>
        </p:nvSpPr>
        <p:spPr bwMode="auto">
          <a:xfrm>
            <a:off x="1435100" y="5578475"/>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24592" name="AutoShape 16"/>
          <p:cNvSpPr>
            <a:spLocks noChangeArrowheads="1"/>
          </p:cNvSpPr>
          <p:nvPr/>
        </p:nvSpPr>
        <p:spPr bwMode="auto">
          <a:xfrm>
            <a:off x="685800" y="3652838"/>
            <a:ext cx="752475" cy="42703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93" name="Text Box 17"/>
          <p:cNvSpPr txBox="1">
            <a:spLocks noChangeArrowheads="1"/>
          </p:cNvSpPr>
          <p:nvPr/>
        </p:nvSpPr>
        <p:spPr bwMode="auto">
          <a:xfrm>
            <a:off x="814388" y="3635375"/>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rgbClr val="00FFFF"/>
              </a:solidFill>
            </a:endParaRPr>
          </a:p>
        </p:txBody>
      </p:sp>
      <p:sp>
        <p:nvSpPr>
          <p:cNvPr id="24594" name="AutoShape 18"/>
          <p:cNvSpPr>
            <a:spLocks noChangeArrowheads="1"/>
          </p:cNvSpPr>
          <p:nvPr/>
        </p:nvSpPr>
        <p:spPr bwMode="auto">
          <a:xfrm>
            <a:off x="3860800" y="4640263"/>
            <a:ext cx="752475" cy="466725"/>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95" name="Text Box 19"/>
          <p:cNvSpPr txBox="1">
            <a:spLocks noChangeArrowheads="1"/>
          </p:cNvSpPr>
          <p:nvPr/>
        </p:nvSpPr>
        <p:spPr bwMode="auto">
          <a:xfrm>
            <a:off x="3968750" y="4640263"/>
            <a:ext cx="4905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24596" name="Text Box 20"/>
          <p:cNvSpPr txBox="1">
            <a:spLocks noChangeArrowheads="1"/>
          </p:cNvSpPr>
          <p:nvPr/>
        </p:nvSpPr>
        <p:spPr bwMode="auto">
          <a:xfrm>
            <a:off x="860425" y="3067050"/>
            <a:ext cx="53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Yes</a:t>
            </a:r>
            <a:endParaRPr lang="en-US" altLang="en-US" sz="1600">
              <a:solidFill>
                <a:schemeClr val="bg2"/>
              </a:solidFill>
            </a:endParaRPr>
          </a:p>
        </p:txBody>
      </p:sp>
      <p:sp>
        <p:nvSpPr>
          <p:cNvPr id="24597" name="Text Box 21"/>
          <p:cNvSpPr txBox="1">
            <a:spLocks noChangeArrowheads="1"/>
          </p:cNvSpPr>
          <p:nvPr/>
        </p:nvSpPr>
        <p:spPr bwMode="auto">
          <a:xfrm>
            <a:off x="2897188" y="3067050"/>
            <a:ext cx="442912"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solidFill>
                  <a:srgbClr val="FF0000"/>
                </a:solidFill>
              </a:rPr>
              <a:t>No</a:t>
            </a:r>
          </a:p>
        </p:txBody>
      </p:sp>
      <p:sp>
        <p:nvSpPr>
          <p:cNvPr id="24598" name="Text Box 22"/>
          <p:cNvSpPr txBox="1">
            <a:spLocks noChangeArrowheads="1"/>
          </p:cNvSpPr>
          <p:nvPr/>
        </p:nvSpPr>
        <p:spPr bwMode="auto">
          <a:xfrm>
            <a:off x="4022725" y="4005263"/>
            <a:ext cx="9302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solidFill>
                  <a:srgbClr val="FF0000"/>
                </a:solidFill>
              </a:rPr>
              <a:t>Married </a:t>
            </a:r>
          </a:p>
        </p:txBody>
      </p:sp>
      <p:sp>
        <p:nvSpPr>
          <p:cNvPr id="24599" name="Text Box 23"/>
          <p:cNvSpPr txBox="1">
            <a:spLocks noChangeArrowheads="1"/>
          </p:cNvSpPr>
          <p:nvPr/>
        </p:nvSpPr>
        <p:spPr bwMode="auto">
          <a:xfrm>
            <a:off x="1770582" y="4008152"/>
            <a:ext cx="752129"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dirty="0" smtClean="0"/>
              <a:t>Single</a:t>
            </a:r>
            <a:endParaRPr lang="en-US" altLang="en-US" sz="1600" dirty="0">
              <a:solidFill>
                <a:schemeClr val="bg2"/>
              </a:solidFill>
            </a:endParaRPr>
          </a:p>
        </p:txBody>
      </p:sp>
      <p:sp>
        <p:nvSpPr>
          <p:cNvPr id="24600" name="Text Box 24"/>
          <p:cNvSpPr txBox="1">
            <a:spLocks noChangeArrowheads="1"/>
          </p:cNvSpPr>
          <p:nvPr/>
        </p:nvSpPr>
        <p:spPr bwMode="auto">
          <a:xfrm>
            <a:off x="1155700" y="5011738"/>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&lt; 80K</a:t>
            </a:r>
            <a:endParaRPr lang="en-US" altLang="en-US" sz="1600">
              <a:solidFill>
                <a:schemeClr val="bg2"/>
              </a:solidFill>
            </a:endParaRPr>
          </a:p>
        </p:txBody>
      </p:sp>
      <p:sp>
        <p:nvSpPr>
          <p:cNvPr id="24601" name="Text Box 25"/>
          <p:cNvSpPr txBox="1">
            <a:spLocks noChangeArrowheads="1"/>
          </p:cNvSpPr>
          <p:nvPr/>
        </p:nvSpPr>
        <p:spPr bwMode="auto">
          <a:xfrm>
            <a:off x="3101975" y="5011738"/>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&gt; 80K</a:t>
            </a:r>
            <a:endParaRPr lang="en-US" altLang="en-US" sz="1600">
              <a:solidFill>
                <a:schemeClr val="bg2"/>
              </a:solidFill>
            </a:endParaRPr>
          </a:p>
        </p:txBody>
      </p:sp>
      <p:graphicFrame>
        <p:nvGraphicFramePr>
          <p:cNvPr id="24602" name="Object 26"/>
          <p:cNvGraphicFramePr>
            <a:graphicFrameLocks noChangeAspect="1"/>
          </p:cNvGraphicFramePr>
          <p:nvPr/>
        </p:nvGraphicFramePr>
        <p:xfrm>
          <a:off x="4953000" y="1981200"/>
          <a:ext cx="3343275" cy="1133475"/>
        </p:xfrm>
        <a:graphic>
          <a:graphicData uri="http://schemas.openxmlformats.org/presentationml/2006/ole">
            <mc:AlternateContent xmlns:mc="http://schemas.openxmlformats.org/markup-compatibility/2006">
              <mc:Choice xmlns:v="urn:schemas-microsoft-com:vml" Requires="v">
                <p:oleObj spid="_x0000_s23658" name="Document" r:id="rId3" imgW="4651200" imgH="1576440" progId="Word.Document.8">
                  <p:embed/>
                </p:oleObj>
              </mc:Choice>
              <mc:Fallback>
                <p:oleObj name="Document" r:id="rId3" imgW="4651200" imgH="157644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981200"/>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03" name="Text Box 27"/>
          <p:cNvSpPr txBox="1">
            <a:spLocks noChangeArrowheads="1"/>
          </p:cNvSpPr>
          <p:nvPr/>
        </p:nvSpPr>
        <p:spPr bwMode="auto">
          <a:xfrm>
            <a:off x="4800600" y="1524000"/>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lnSpc>
                <a:spcPct val="80000"/>
              </a:lnSpc>
              <a:spcBef>
                <a:spcPct val="20000"/>
              </a:spcBef>
              <a:buClr>
                <a:schemeClr val="accent2"/>
              </a:buClr>
              <a:buSzPct val="75000"/>
              <a:buFont typeface="Monotype Sorts" pitchFamily="2" charset="2"/>
              <a:buNone/>
            </a:pPr>
            <a:r>
              <a:rPr lang="en-US" altLang="en-US" sz="2000" b="1">
                <a:solidFill>
                  <a:schemeClr val="tx2"/>
                </a:solidFill>
              </a:rPr>
              <a:t>Test Data</a:t>
            </a:r>
            <a:endParaRPr lang="en-US" altLang="en-US" sz="2000">
              <a:solidFill>
                <a:schemeClr val="bg2"/>
              </a:solidFill>
            </a:endParaRPr>
          </a:p>
        </p:txBody>
      </p:sp>
      <p:sp>
        <p:nvSpPr>
          <p:cNvPr id="24604" name="Line 28"/>
          <p:cNvSpPr>
            <a:spLocks noChangeShapeType="1"/>
          </p:cNvSpPr>
          <p:nvPr/>
        </p:nvSpPr>
        <p:spPr bwMode="auto">
          <a:xfrm flipH="1">
            <a:off x="4648200" y="2971800"/>
            <a:ext cx="1295400" cy="990600"/>
          </a:xfrm>
          <a:prstGeom prst="line">
            <a:avLst/>
          </a:prstGeom>
          <a:noFill/>
          <a:ln w="15875">
            <a:solidFill>
              <a:srgbClr val="FF0000"/>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6347436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algn="l"/>
            <a:r>
              <a:rPr lang="en-US" altLang="en-US" dirty="0"/>
              <a:t>Apply Model to Test Data</a:t>
            </a:r>
          </a:p>
        </p:txBody>
      </p:sp>
      <p:sp>
        <p:nvSpPr>
          <p:cNvPr id="25603" name="Line 3"/>
          <p:cNvSpPr>
            <a:spLocks noChangeShapeType="1"/>
          </p:cNvSpPr>
          <p:nvPr/>
        </p:nvSpPr>
        <p:spPr bwMode="auto">
          <a:xfrm>
            <a:off x="2898775" y="4986338"/>
            <a:ext cx="2667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4" name="Line 4"/>
          <p:cNvSpPr>
            <a:spLocks noChangeShapeType="1"/>
          </p:cNvSpPr>
          <p:nvPr/>
        </p:nvSpPr>
        <p:spPr bwMode="auto">
          <a:xfrm flipH="1">
            <a:off x="1658938" y="4986338"/>
            <a:ext cx="355600" cy="646112"/>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5" name="Line 5"/>
          <p:cNvSpPr>
            <a:spLocks noChangeShapeType="1"/>
          </p:cNvSpPr>
          <p:nvPr/>
        </p:nvSpPr>
        <p:spPr bwMode="auto">
          <a:xfrm flipH="1">
            <a:off x="2366963" y="4011613"/>
            <a:ext cx="442912" cy="649287"/>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6" name="Line 6"/>
          <p:cNvSpPr>
            <a:spLocks noChangeShapeType="1"/>
          </p:cNvSpPr>
          <p:nvPr/>
        </p:nvSpPr>
        <p:spPr bwMode="auto">
          <a:xfrm>
            <a:off x="3695700" y="4011613"/>
            <a:ext cx="531813" cy="649287"/>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7" name="Line 7"/>
          <p:cNvSpPr>
            <a:spLocks noChangeShapeType="1"/>
          </p:cNvSpPr>
          <p:nvPr/>
        </p:nvSpPr>
        <p:spPr bwMode="auto">
          <a:xfrm>
            <a:off x="2544763" y="3121025"/>
            <a:ext cx="620712" cy="56832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8" name="Line 8"/>
          <p:cNvSpPr>
            <a:spLocks noChangeShapeType="1"/>
          </p:cNvSpPr>
          <p:nvPr/>
        </p:nvSpPr>
        <p:spPr bwMode="auto">
          <a:xfrm flipH="1">
            <a:off x="1039813" y="3121025"/>
            <a:ext cx="619125" cy="568325"/>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9" name="Text Box 9"/>
          <p:cNvSpPr txBox="1">
            <a:spLocks noChangeArrowheads="1"/>
          </p:cNvSpPr>
          <p:nvPr/>
        </p:nvSpPr>
        <p:spPr bwMode="auto">
          <a:xfrm>
            <a:off x="1606550" y="2797175"/>
            <a:ext cx="1027113"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Refund</a:t>
            </a:r>
            <a:endParaRPr lang="en-US" altLang="en-US" sz="1600">
              <a:solidFill>
                <a:schemeClr val="bg2"/>
              </a:solidFill>
            </a:endParaRPr>
          </a:p>
        </p:txBody>
      </p:sp>
      <p:sp>
        <p:nvSpPr>
          <p:cNvPr id="25610" name="Text Box 10"/>
          <p:cNvSpPr txBox="1">
            <a:spLocks noChangeArrowheads="1"/>
          </p:cNvSpPr>
          <p:nvPr/>
        </p:nvSpPr>
        <p:spPr bwMode="auto">
          <a:xfrm>
            <a:off x="2720975" y="3689350"/>
            <a:ext cx="1025525" cy="347663"/>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MarSt</a:t>
            </a:r>
            <a:endParaRPr lang="en-US" altLang="en-US" sz="1600">
              <a:solidFill>
                <a:schemeClr val="bg2"/>
              </a:solidFill>
            </a:endParaRPr>
          </a:p>
        </p:txBody>
      </p:sp>
      <p:sp>
        <p:nvSpPr>
          <p:cNvPr id="25611" name="Text Box 11"/>
          <p:cNvSpPr txBox="1">
            <a:spLocks noChangeArrowheads="1"/>
          </p:cNvSpPr>
          <p:nvPr/>
        </p:nvSpPr>
        <p:spPr bwMode="auto">
          <a:xfrm>
            <a:off x="1925638" y="4660900"/>
            <a:ext cx="1062037" cy="349250"/>
          </a:xfrm>
          <a:prstGeom prst="rect">
            <a:avLst/>
          </a:prstGeom>
          <a:solidFill>
            <a:srgbClr val="FFFF00"/>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2D1993"/>
                </a:solidFill>
              </a:rPr>
              <a:t>TaxInc</a:t>
            </a:r>
            <a:endParaRPr lang="en-US" altLang="en-US" sz="1600">
              <a:solidFill>
                <a:schemeClr val="bg2"/>
              </a:solidFill>
            </a:endParaRPr>
          </a:p>
        </p:txBody>
      </p:sp>
      <p:sp>
        <p:nvSpPr>
          <p:cNvPr id="25612" name="AutoShape 12"/>
          <p:cNvSpPr>
            <a:spLocks noChangeArrowheads="1"/>
          </p:cNvSpPr>
          <p:nvPr/>
        </p:nvSpPr>
        <p:spPr bwMode="auto">
          <a:xfrm>
            <a:off x="2941638" y="5629275"/>
            <a:ext cx="688975" cy="449263"/>
          </a:xfrm>
          <a:prstGeom prst="roundRect">
            <a:avLst>
              <a:gd name="adj" fmla="val 16769"/>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3" name="Text Box 13"/>
          <p:cNvSpPr txBox="1">
            <a:spLocks noChangeArrowheads="1"/>
          </p:cNvSpPr>
          <p:nvPr/>
        </p:nvSpPr>
        <p:spPr bwMode="auto">
          <a:xfrm>
            <a:off x="2859088" y="5629275"/>
            <a:ext cx="7508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YES</a:t>
            </a:r>
            <a:endParaRPr lang="en-US" altLang="en-US" sz="1600">
              <a:solidFill>
                <a:schemeClr val="bg2"/>
              </a:solidFill>
            </a:endParaRPr>
          </a:p>
        </p:txBody>
      </p:sp>
      <p:sp>
        <p:nvSpPr>
          <p:cNvPr id="25614" name="AutoShape 14"/>
          <p:cNvSpPr>
            <a:spLocks noChangeArrowheads="1"/>
          </p:cNvSpPr>
          <p:nvPr/>
        </p:nvSpPr>
        <p:spPr bwMode="auto">
          <a:xfrm>
            <a:off x="1304925" y="5649913"/>
            <a:ext cx="717550" cy="44608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5" name="Text Box 15"/>
          <p:cNvSpPr txBox="1">
            <a:spLocks noChangeArrowheads="1"/>
          </p:cNvSpPr>
          <p:nvPr/>
        </p:nvSpPr>
        <p:spPr bwMode="auto">
          <a:xfrm>
            <a:off x="1435100" y="563245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25616" name="AutoShape 16"/>
          <p:cNvSpPr>
            <a:spLocks noChangeArrowheads="1"/>
          </p:cNvSpPr>
          <p:nvPr/>
        </p:nvSpPr>
        <p:spPr bwMode="auto">
          <a:xfrm>
            <a:off x="685800" y="3706813"/>
            <a:ext cx="752475" cy="427037"/>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7" name="Text Box 17"/>
          <p:cNvSpPr txBox="1">
            <a:spLocks noChangeArrowheads="1"/>
          </p:cNvSpPr>
          <p:nvPr/>
        </p:nvSpPr>
        <p:spPr bwMode="auto">
          <a:xfrm>
            <a:off x="814388" y="3689350"/>
            <a:ext cx="4889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rgbClr val="00FFFF"/>
              </a:solidFill>
            </a:endParaRPr>
          </a:p>
        </p:txBody>
      </p:sp>
      <p:sp>
        <p:nvSpPr>
          <p:cNvPr id="25618" name="AutoShape 18"/>
          <p:cNvSpPr>
            <a:spLocks noChangeArrowheads="1"/>
          </p:cNvSpPr>
          <p:nvPr/>
        </p:nvSpPr>
        <p:spPr bwMode="auto">
          <a:xfrm>
            <a:off x="3860800" y="4694238"/>
            <a:ext cx="752475" cy="466725"/>
          </a:xfrm>
          <a:prstGeom prst="roundRect">
            <a:avLst>
              <a:gd name="adj" fmla="val 16667"/>
            </a:avLst>
          </a:prstGeom>
          <a:solidFill>
            <a:srgbClr val="33CCFF"/>
          </a:solidFill>
          <a:ln>
            <a:noFill/>
          </a:ln>
          <a:effectLst/>
          <a:extLst>
            <a:ext uri="{91240B29-F687-4F45-9708-019B960494DF}">
              <a14:hiddenLine xmlns:a14="http://schemas.microsoft.com/office/drawing/2010/main" w="12700">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9" name="Text Box 19"/>
          <p:cNvSpPr txBox="1">
            <a:spLocks noChangeArrowheads="1"/>
          </p:cNvSpPr>
          <p:nvPr/>
        </p:nvSpPr>
        <p:spPr bwMode="auto">
          <a:xfrm>
            <a:off x="3968750" y="4694238"/>
            <a:ext cx="49053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spcBef>
                <a:spcPct val="20000"/>
              </a:spcBef>
              <a:buClr>
                <a:schemeClr val="accent2"/>
              </a:buClr>
              <a:buSzPct val="75000"/>
              <a:buFont typeface="Monotype Sorts" pitchFamily="2" charset="2"/>
              <a:buNone/>
            </a:pPr>
            <a:r>
              <a:rPr lang="en-US" altLang="en-US" sz="1600" b="1">
                <a:solidFill>
                  <a:srgbClr val="800000"/>
                </a:solidFill>
              </a:rPr>
              <a:t>NO</a:t>
            </a:r>
            <a:endParaRPr lang="en-US" altLang="en-US" sz="1600">
              <a:solidFill>
                <a:schemeClr val="bg2"/>
              </a:solidFill>
            </a:endParaRPr>
          </a:p>
        </p:txBody>
      </p:sp>
      <p:sp>
        <p:nvSpPr>
          <p:cNvPr id="25620" name="Text Box 20"/>
          <p:cNvSpPr txBox="1">
            <a:spLocks noChangeArrowheads="1"/>
          </p:cNvSpPr>
          <p:nvPr/>
        </p:nvSpPr>
        <p:spPr bwMode="auto">
          <a:xfrm>
            <a:off x="860425" y="3121025"/>
            <a:ext cx="5334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Yes</a:t>
            </a:r>
            <a:endParaRPr lang="en-US" altLang="en-US" sz="1600">
              <a:solidFill>
                <a:schemeClr val="bg2"/>
              </a:solidFill>
            </a:endParaRPr>
          </a:p>
        </p:txBody>
      </p:sp>
      <p:sp>
        <p:nvSpPr>
          <p:cNvPr id="25621" name="Text Box 21"/>
          <p:cNvSpPr txBox="1">
            <a:spLocks noChangeArrowheads="1"/>
          </p:cNvSpPr>
          <p:nvPr/>
        </p:nvSpPr>
        <p:spPr bwMode="auto">
          <a:xfrm>
            <a:off x="2897188" y="3121025"/>
            <a:ext cx="442912"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solidFill>
                  <a:srgbClr val="FF0000"/>
                </a:solidFill>
              </a:rPr>
              <a:t>No</a:t>
            </a:r>
          </a:p>
        </p:txBody>
      </p:sp>
      <p:sp>
        <p:nvSpPr>
          <p:cNvPr id="25622" name="Text Box 22"/>
          <p:cNvSpPr txBox="1">
            <a:spLocks noChangeArrowheads="1"/>
          </p:cNvSpPr>
          <p:nvPr/>
        </p:nvSpPr>
        <p:spPr bwMode="auto">
          <a:xfrm>
            <a:off x="4022725" y="4059238"/>
            <a:ext cx="9302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solidFill>
                  <a:srgbClr val="FF0000"/>
                </a:solidFill>
              </a:rPr>
              <a:t>Married </a:t>
            </a:r>
          </a:p>
        </p:txBody>
      </p:sp>
      <p:sp>
        <p:nvSpPr>
          <p:cNvPr id="25623" name="Text Box 23"/>
          <p:cNvSpPr txBox="1">
            <a:spLocks noChangeArrowheads="1"/>
          </p:cNvSpPr>
          <p:nvPr/>
        </p:nvSpPr>
        <p:spPr bwMode="auto">
          <a:xfrm>
            <a:off x="1770582" y="4095803"/>
            <a:ext cx="752129"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dirty="0" smtClean="0"/>
              <a:t>Single</a:t>
            </a:r>
            <a:endParaRPr lang="en-US" altLang="en-US" sz="1600" dirty="0">
              <a:solidFill>
                <a:schemeClr val="bg2"/>
              </a:solidFill>
            </a:endParaRPr>
          </a:p>
        </p:txBody>
      </p:sp>
      <p:sp>
        <p:nvSpPr>
          <p:cNvPr id="25624" name="Text Box 24"/>
          <p:cNvSpPr txBox="1">
            <a:spLocks noChangeArrowheads="1"/>
          </p:cNvSpPr>
          <p:nvPr/>
        </p:nvSpPr>
        <p:spPr bwMode="auto">
          <a:xfrm>
            <a:off x="1155700" y="5065713"/>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&lt; 80K</a:t>
            </a:r>
            <a:endParaRPr lang="en-US" altLang="en-US" sz="1600">
              <a:solidFill>
                <a:schemeClr val="bg2"/>
              </a:solidFill>
            </a:endParaRPr>
          </a:p>
        </p:txBody>
      </p:sp>
      <p:sp>
        <p:nvSpPr>
          <p:cNvPr id="25625" name="Text Box 25"/>
          <p:cNvSpPr txBox="1">
            <a:spLocks noChangeArrowheads="1"/>
          </p:cNvSpPr>
          <p:nvPr/>
        </p:nvSpPr>
        <p:spPr bwMode="auto">
          <a:xfrm>
            <a:off x="3101975" y="5065713"/>
            <a:ext cx="7207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r" eaLnBrk="0" hangingPunct="0">
              <a:spcBef>
                <a:spcPct val="20000"/>
              </a:spcBef>
              <a:buClr>
                <a:schemeClr val="accent2"/>
              </a:buClr>
              <a:buSzPct val="75000"/>
              <a:buFont typeface="Monotype Sorts" pitchFamily="2" charset="2"/>
              <a:buNone/>
            </a:pPr>
            <a:r>
              <a:rPr lang="en-US" altLang="en-US" sz="1600"/>
              <a:t>&gt; 80K</a:t>
            </a:r>
            <a:endParaRPr lang="en-US" altLang="en-US" sz="1600">
              <a:solidFill>
                <a:schemeClr val="bg2"/>
              </a:solidFill>
            </a:endParaRPr>
          </a:p>
        </p:txBody>
      </p:sp>
      <p:graphicFrame>
        <p:nvGraphicFramePr>
          <p:cNvPr id="25626" name="Object 26"/>
          <p:cNvGraphicFramePr>
            <a:graphicFrameLocks noChangeAspect="1"/>
          </p:cNvGraphicFramePr>
          <p:nvPr/>
        </p:nvGraphicFramePr>
        <p:xfrm>
          <a:off x="4953000" y="2035175"/>
          <a:ext cx="3343275" cy="1133475"/>
        </p:xfrm>
        <a:graphic>
          <a:graphicData uri="http://schemas.openxmlformats.org/presentationml/2006/ole">
            <mc:AlternateContent xmlns:mc="http://schemas.openxmlformats.org/markup-compatibility/2006">
              <mc:Choice xmlns:v="urn:schemas-microsoft-com:vml" Requires="v">
                <p:oleObj spid="_x0000_s24682" name="Document" r:id="rId3" imgW="4651200" imgH="1576440" progId="Word.Document.8">
                  <p:embed/>
                </p:oleObj>
              </mc:Choice>
              <mc:Fallback>
                <p:oleObj name="Document" r:id="rId3" imgW="4651200" imgH="157644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035175"/>
                        <a:ext cx="3343275"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27" name="Text Box 27"/>
          <p:cNvSpPr txBox="1">
            <a:spLocks noChangeArrowheads="1"/>
          </p:cNvSpPr>
          <p:nvPr/>
        </p:nvSpPr>
        <p:spPr bwMode="auto">
          <a:xfrm>
            <a:off x="4800600" y="1577975"/>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gn="ctr" eaLnBrk="0" hangingPunct="0">
              <a:lnSpc>
                <a:spcPct val="80000"/>
              </a:lnSpc>
              <a:spcBef>
                <a:spcPct val="20000"/>
              </a:spcBef>
              <a:buClr>
                <a:schemeClr val="accent2"/>
              </a:buClr>
              <a:buSzPct val="75000"/>
              <a:buFont typeface="Monotype Sorts" pitchFamily="2" charset="2"/>
              <a:buNone/>
            </a:pPr>
            <a:r>
              <a:rPr lang="en-US" altLang="en-US" sz="2000" b="1">
                <a:solidFill>
                  <a:schemeClr val="tx2"/>
                </a:solidFill>
              </a:rPr>
              <a:t>Test Data</a:t>
            </a:r>
            <a:endParaRPr lang="en-US" altLang="en-US" sz="2000">
              <a:solidFill>
                <a:schemeClr val="bg2"/>
              </a:solidFill>
            </a:endParaRPr>
          </a:p>
        </p:txBody>
      </p:sp>
      <p:sp>
        <p:nvSpPr>
          <p:cNvPr id="25628" name="Line 28"/>
          <p:cNvSpPr>
            <a:spLocks noChangeShapeType="1"/>
          </p:cNvSpPr>
          <p:nvPr/>
        </p:nvSpPr>
        <p:spPr bwMode="auto">
          <a:xfrm flipH="1">
            <a:off x="4495800" y="3025775"/>
            <a:ext cx="3124200" cy="1828800"/>
          </a:xfrm>
          <a:prstGeom prst="line">
            <a:avLst/>
          </a:prstGeom>
          <a:noFill/>
          <a:ln w="15875">
            <a:solidFill>
              <a:srgbClr val="FF0000"/>
            </a:solidFill>
            <a:prstDash val="dash"/>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29" name="Text Box 29"/>
          <p:cNvSpPr txBox="1">
            <a:spLocks noChangeArrowheads="1"/>
          </p:cNvSpPr>
          <p:nvPr/>
        </p:nvSpPr>
        <p:spPr bwMode="auto">
          <a:xfrm>
            <a:off x="6019800" y="4016375"/>
            <a:ext cx="2667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eaLnBrk="0" hangingPunct="0">
              <a:lnSpc>
                <a:spcPct val="80000"/>
              </a:lnSpc>
              <a:spcBef>
                <a:spcPct val="20000"/>
              </a:spcBef>
              <a:buClr>
                <a:schemeClr val="accent2"/>
              </a:buClr>
              <a:buSzPct val="75000"/>
              <a:buFont typeface="Monotype Sorts" pitchFamily="2" charset="2"/>
              <a:buNone/>
            </a:pPr>
            <a:r>
              <a:rPr lang="en-US" altLang="en-US" sz="2000"/>
              <a:t>Assign Cheat to “No”</a:t>
            </a:r>
          </a:p>
        </p:txBody>
      </p:sp>
    </p:spTree>
    <p:extLst>
      <p:ext uri="{BB962C8B-B14F-4D97-AF65-F5344CB8AC3E}">
        <p14:creationId xmlns:p14="http://schemas.microsoft.com/office/powerpoint/2010/main" val="13578495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t>Decision Tree Classification Task</a:t>
            </a:r>
          </a:p>
        </p:txBody>
      </p:sp>
      <p:graphicFrame>
        <p:nvGraphicFramePr>
          <p:cNvPr id="26627" name="Object 3"/>
          <p:cNvGraphicFramePr>
            <a:graphicFrameLocks noGrp="1" noChangeAspect="1"/>
          </p:cNvGraphicFramePr>
          <p:nvPr>
            <p:ph idx="1"/>
          </p:nvPr>
        </p:nvGraphicFramePr>
        <p:xfrm>
          <a:off x="1131888" y="1600200"/>
          <a:ext cx="6878637" cy="4530725"/>
        </p:xfrm>
        <a:graphic>
          <a:graphicData uri="http://schemas.openxmlformats.org/presentationml/2006/ole">
            <mc:AlternateContent xmlns:mc="http://schemas.openxmlformats.org/markup-compatibility/2006">
              <mc:Choice xmlns:v="urn:schemas-microsoft-com:vml" Requires="v">
                <p:oleObj spid="_x0000_s25706" name="Visio" r:id="rId3" imgW="8424875" imgH="6279741" progId="Visio.Drawing.6">
                  <p:embed/>
                </p:oleObj>
              </mc:Choice>
              <mc:Fallback>
                <p:oleObj name="Visio" r:id="rId3" imgW="8424875" imgH="6279741"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888" y="1600200"/>
                        <a:ext cx="6878637"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28" name="Line 4"/>
          <p:cNvSpPr>
            <a:spLocks noChangeShapeType="1"/>
          </p:cNvSpPr>
          <p:nvPr/>
        </p:nvSpPr>
        <p:spPr bwMode="auto">
          <a:xfrm flipH="1">
            <a:off x="6400800" y="2362200"/>
            <a:ext cx="685800" cy="0"/>
          </a:xfrm>
          <a:prstGeom prst="line">
            <a:avLst/>
          </a:prstGeom>
          <a:noFill/>
          <a:ln w="635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29" name="Text Box 5"/>
          <p:cNvSpPr txBox="1">
            <a:spLocks noChangeArrowheads="1"/>
          </p:cNvSpPr>
          <p:nvPr/>
        </p:nvSpPr>
        <p:spPr bwMode="auto">
          <a:xfrm>
            <a:off x="7086600" y="4283075"/>
            <a:ext cx="12192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400" b="1"/>
              <a:t>Decision Tree</a:t>
            </a:r>
          </a:p>
        </p:txBody>
      </p:sp>
    </p:spTree>
    <p:extLst>
      <p:ext uri="{BB962C8B-B14F-4D97-AF65-F5344CB8AC3E}">
        <p14:creationId xmlns:p14="http://schemas.microsoft.com/office/powerpoint/2010/main" val="42099178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419168"/>
            <a:ext cx="6120680" cy="850106"/>
          </a:xfrm>
        </p:spPr>
        <p:txBody>
          <a:bodyPr/>
          <a:lstStyle/>
          <a:p>
            <a:r>
              <a:rPr lang="en-US" sz="4400" b="1" dirty="0" smtClean="0">
                <a:latin typeface="+mn-lt"/>
              </a:rPr>
              <a:t>Books</a:t>
            </a:r>
            <a:endParaRPr lang="en-AU" sz="4400" b="1" dirty="0">
              <a:latin typeface="+mn-lt"/>
            </a:endParaRPr>
          </a:p>
        </p:txBody>
      </p:sp>
      <p:sp>
        <p:nvSpPr>
          <p:cNvPr id="21507" name="Rectangle 3"/>
          <p:cNvSpPr>
            <a:spLocks noGrp="1" noChangeArrowheads="1"/>
          </p:cNvSpPr>
          <p:nvPr>
            <p:ph type="body" idx="1"/>
          </p:nvPr>
        </p:nvSpPr>
        <p:spPr>
          <a:xfrm>
            <a:off x="152400" y="1371600"/>
            <a:ext cx="8839200" cy="762000"/>
          </a:xfrm>
        </p:spPr>
        <p:txBody>
          <a:bodyPr>
            <a:normAutofit/>
          </a:bodyPr>
          <a:lstStyle/>
          <a:p>
            <a:pPr>
              <a:buNone/>
            </a:pPr>
            <a:r>
              <a:rPr lang="en-US" b="1" u="sng" dirty="0" smtClean="0"/>
              <a:t>Text books and Reference book(s)</a:t>
            </a:r>
            <a:endParaRPr lang="en-IN" dirty="0" smtClean="0"/>
          </a:p>
        </p:txBody>
      </p:sp>
      <p:sp>
        <p:nvSpPr>
          <p:cNvPr id="8"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5 June 2020</a:t>
            </a:fld>
            <a:endParaRPr kumimoji="0" lang="en-US" sz="1200" b="1" i="0" u="none" strike="noStrike" kern="1200" cap="none" spc="0" normalizeH="0" baseline="0" noProof="0" dirty="0">
              <a:ln>
                <a:noFill/>
              </a:ln>
              <a:solidFill>
                <a:schemeClr val="tx1"/>
              </a:solidFill>
              <a:effectLst/>
              <a:uLnTx/>
              <a:uFillTx/>
              <a:latin typeface="+mn-lt"/>
            </a:endParaRPr>
          </a:p>
        </p:txBody>
      </p:sp>
      <p:graphicFrame>
        <p:nvGraphicFramePr>
          <p:cNvPr id="2" name="Table 1"/>
          <p:cNvGraphicFramePr>
            <a:graphicFrameLocks noGrp="1"/>
          </p:cNvGraphicFramePr>
          <p:nvPr>
            <p:extLst>
              <p:ext uri="{D42A27DB-BD31-4B8C-83A1-F6EECF244321}">
                <p14:modId xmlns:p14="http://schemas.microsoft.com/office/powerpoint/2010/main" val="2847504753"/>
              </p:ext>
            </p:extLst>
          </p:nvPr>
        </p:nvGraphicFramePr>
        <p:xfrm>
          <a:off x="127416" y="4435418"/>
          <a:ext cx="8839200" cy="957014"/>
        </p:xfrm>
        <a:graphic>
          <a:graphicData uri="http://schemas.openxmlformats.org/drawingml/2006/table">
            <a:tbl>
              <a:tblPr/>
              <a:tblGrid>
                <a:gridCol w="609600"/>
                <a:gridCol w="8229600"/>
              </a:tblGrid>
              <a:tr h="957014">
                <a:tc>
                  <a:txBody>
                    <a:bodyPr/>
                    <a:lstStyle/>
                    <a:p>
                      <a:pPr algn="ctr">
                        <a:lnSpc>
                          <a:spcPct val="115000"/>
                        </a:lnSpc>
                        <a:spcAft>
                          <a:spcPts val="1000"/>
                        </a:spcAft>
                      </a:pPr>
                      <a:r>
                        <a:rPr lang="en-US" sz="2400" dirty="0">
                          <a:solidFill>
                            <a:srgbClr val="00000A"/>
                          </a:solidFill>
                          <a:latin typeface="+mn-lt"/>
                          <a:ea typeface="Calibri"/>
                          <a:cs typeface="Calibri"/>
                        </a:rPr>
                        <a:t>R1</a:t>
                      </a:r>
                      <a:endParaRPr lang="en-IN" sz="2400" dirty="0">
                        <a:solidFill>
                          <a:srgbClr val="000000"/>
                        </a:solidFill>
                        <a:latin typeface="+mn-lt"/>
                        <a:ea typeface="Calibri"/>
                        <a:cs typeface="Calibri"/>
                      </a:endParaRP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tc>
                  <a:txBody>
                    <a:bodyPr/>
                    <a:lstStyle/>
                    <a:p>
                      <a:pPr marL="0" algn="l" defTabSz="914400" rtl="0" eaLnBrk="1" latinLnBrk="0" hangingPunct="1">
                        <a:lnSpc>
                          <a:spcPct val="115000"/>
                        </a:lnSpc>
                        <a:spcAft>
                          <a:spcPts val="1000"/>
                        </a:spcAft>
                      </a:pPr>
                      <a:r>
                        <a:rPr lang="en-US" sz="2400" kern="1200" dirty="0" smtClean="0">
                          <a:solidFill>
                            <a:srgbClr val="00000A"/>
                          </a:solidFill>
                          <a:latin typeface="+mn-lt"/>
                          <a:ea typeface="Calibri"/>
                          <a:cs typeface="Calibri"/>
                        </a:rPr>
                        <a:t>An Introduction to Data Mining – Pang-Ning Tan, Michael Steinbach, Anuj </a:t>
                      </a:r>
                      <a:r>
                        <a:rPr lang="en-US" sz="2400" kern="1200" dirty="0" err="1" smtClean="0">
                          <a:solidFill>
                            <a:srgbClr val="00000A"/>
                          </a:solidFill>
                          <a:latin typeface="+mn-lt"/>
                          <a:ea typeface="Calibri"/>
                          <a:cs typeface="Calibri"/>
                        </a:rPr>
                        <a:t>Karpatne</a:t>
                      </a:r>
                      <a:r>
                        <a:rPr lang="en-US" sz="2400" kern="1200" dirty="0" smtClean="0">
                          <a:solidFill>
                            <a:srgbClr val="00000A"/>
                          </a:solidFill>
                          <a:latin typeface="+mn-lt"/>
                          <a:ea typeface="Calibri"/>
                          <a:cs typeface="Calibri"/>
                        </a:rPr>
                        <a:t>, </a:t>
                      </a:r>
                      <a:r>
                        <a:rPr lang="en-US" sz="2400" kern="1200" dirty="0" err="1" smtClean="0">
                          <a:solidFill>
                            <a:srgbClr val="00000A"/>
                          </a:solidFill>
                          <a:latin typeface="+mn-lt"/>
                          <a:ea typeface="Calibri"/>
                          <a:cs typeface="Calibri"/>
                        </a:rPr>
                        <a:t>Vipin</a:t>
                      </a:r>
                      <a:r>
                        <a:rPr lang="en-US" sz="2400" kern="1200" dirty="0" smtClean="0">
                          <a:solidFill>
                            <a:srgbClr val="00000A"/>
                          </a:solidFill>
                          <a:latin typeface="+mn-lt"/>
                          <a:ea typeface="Calibri"/>
                          <a:cs typeface="Calibri"/>
                        </a:rPr>
                        <a:t> Kumar</a:t>
                      </a:r>
                      <a:endParaRPr lang="en-IN" sz="2400" kern="1200" dirty="0" smtClean="0">
                        <a:solidFill>
                          <a:srgbClr val="00000A"/>
                        </a:solidFill>
                        <a:latin typeface="+mn-lt"/>
                        <a:ea typeface="Calibri"/>
                        <a:cs typeface="Calibri"/>
                      </a:endParaRP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61266045"/>
              </p:ext>
            </p:extLst>
          </p:nvPr>
        </p:nvGraphicFramePr>
        <p:xfrm>
          <a:off x="152400" y="2057400"/>
          <a:ext cx="8839200" cy="1821544"/>
        </p:xfrm>
        <a:graphic>
          <a:graphicData uri="http://schemas.openxmlformats.org/drawingml/2006/table">
            <a:tbl>
              <a:tblPr/>
              <a:tblGrid>
                <a:gridCol w="685800"/>
                <a:gridCol w="8153400"/>
              </a:tblGrid>
              <a:tr h="561070">
                <a:tc>
                  <a:txBody>
                    <a:bodyPr/>
                    <a:lstStyle/>
                    <a:p>
                      <a:pPr algn="ctr">
                        <a:lnSpc>
                          <a:spcPct val="115000"/>
                        </a:lnSpc>
                        <a:spcAft>
                          <a:spcPts val="1000"/>
                        </a:spcAft>
                      </a:pPr>
                      <a:r>
                        <a:rPr lang="en-US" sz="2400" kern="1200" dirty="0">
                          <a:solidFill>
                            <a:srgbClr val="00000A"/>
                          </a:solidFill>
                          <a:latin typeface="+mn-lt"/>
                          <a:ea typeface="Calibri"/>
                          <a:cs typeface="Calibri"/>
                        </a:rPr>
                        <a:t>T1</a:t>
                      </a:r>
                      <a:endParaRPr lang="en-IN" sz="2400" kern="1200" dirty="0">
                        <a:solidFill>
                          <a:srgbClr val="00000A"/>
                        </a:solidFill>
                        <a:latin typeface="+mn-lt"/>
                        <a:ea typeface="Calibri"/>
                        <a:cs typeface="Calibri"/>
                      </a:endParaRP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tc>
                  <a:txBody>
                    <a:bodyPr/>
                    <a:lstStyle/>
                    <a:p>
                      <a:pPr>
                        <a:lnSpc>
                          <a:spcPct val="115000"/>
                        </a:lnSpc>
                        <a:spcAft>
                          <a:spcPts val="1000"/>
                        </a:spcAft>
                      </a:pPr>
                      <a:r>
                        <a:rPr lang="en-US" sz="2400" kern="1200" dirty="0" smtClean="0">
                          <a:solidFill>
                            <a:srgbClr val="00000A"/>
                          </a:solidFill>
                          <a:latin typeface="+mn-lt"/>
                          <a:ea typeface="Calibri"/>
                          <a:cs typeface="Calibri"/>
                        </a:rPr>
                        <a:t>Christopher Bishop: Pattern Recognition and Machine Learning, Springer International Edition</a:t>
                      </a:r>
                      <a:endParaRPr lang="en-IN" sz="2400" kern="1200" dirty="0">
                        <a:solidFill>
                          <a:srgbClr val="00000A"/>
                        </a:solidFill>
                        <a:latin typeface="+mn-lt"/>
                        <a:ea typeface="Calibri"/>
                        <a:cs typeface="Calibri"/>
                      </a:endParaRP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tr>
              <a:tr h="810530">
                <a:tc>
                  <a:txBody>
                    <a:bodyPr/>
                    <a:lstStyle/>
                    <a:p>
                      <a:pPr algn="ctr">
                        <a:lnSpc>
                          <a:spcPct val="115000"/>
                        </a:lnSpc>
                        <a:spcAft>
                          <a:spcPts val="1000"/>
                        </a:spcAft>
                      </a:pPr>
                      <a:r>
                        <a:rPr lang="en-US" sz="2400" kern="1200" dirty="0">
                          <a:solidFill>
                            <a:srgbClr val="00000A"/>
                          </a:solidFill>
                          <a:latin typeface="+mn-lt"/>
                          <a:ea typeface="Calibri"/>
                          <a:cs typeface="Calibri"/>
                        </a:rPr>
                        <a:t>T2</a:t>
                      </a:r>
                      <a:endParaRPr lang="en-IN" sz="2400" kern="1200" dirty="0">
                        <a:solidFill>
                          <a:srgbClr val="00000A"/>
                        </a:solidFill>
                        <a:latin typeface="+mn-lt"/>
                        <a:ea typeface="Calibri"/>
                        <a:cs typeface="Calibri"/>
                      </a:endParaRP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tc>
                  <a:txBody>
                    <a:bodyPr/>
                    <a:lstStyle/>
                    <a:p>
                      <a:pPr>
                        <a:lnSpc>
                          <a:spcPct val="115000"/>
                        </a:lnSpc>
                        <a:spcAft>
                          <a:spcPts val="1000"/>
                        </a:spcAft>
                      </a:pPr>
                      <a:r>
                        <a:rPr lang="en-US" sz="2400" kern="1200" dirty="0" smtClean="0">
                          <a:solidFill>
                            <a:srgbClr val="00000A"/>
                          </a:solidFill>
                          <a:latin typeface="+mn-lt"/>
                          <a:ea typeface="Calibri"/>
                          <a:cs typeface="Calibri"/>
                        </a:rPr>
                        <a:t>Tom M. Mitchell: Machine Learning, The McGraw-Hill Companies, Inc.</a:t>
                      </a:r>
                      <a:endParaRPr lang="en-IN" sz="2400" kern="1200" dirty="0" smtClean="0">
                        <a:solidFill>
                          <a:srgbClr val="00000A"/>
                        </a:solidFill>
                        <a:latin typeface="+mn-lt"/>
                        <a:ea typeface="Calibri"/>
                        <a:cs typeface="Calibri"/>
                      </a:endParaRPr>
                    </a:p>
                  </a:txBody>
                  <a:tcPr marL="28442" marR="34762" marT="34762" marB="34762">
                    <a:lnL w="12700" cap="flat" cmpd="sng" algn="ctr">
                      <a:solidFill>
                        <a:srgbClr val="000001"/>
                      </a:solidFill>
                      <a:prstDash val="solid"/>
                      <a:round/>
                      <a:headEnd type="none" w="med" len="med"/>
                      <a:tailEnd type="none" w="med" len="med"/>
                    </a:lnL>
                    <a:lnR w="12700" cap="flat" cmpd="sng" algn="ctr">
                      <a:solidFill>
                        <a:srgbClr val="000001"/>
                      </a:solidFill>
                      <a:prstDash val="solid"/>
                      <a:round/>
                      <a:headEnd type="none" w="med" len="med"/>
                      <a:tailEnd type="none" w="med" len="med"/>
                    </a:lnR>
                    <a:lnT w="12700" cap="flat" cmpd="sng" algn="ctr">
                      <a:solidFill>
                        <a:srgbClr val="000001"/>
                      </a:solidFill>
                      <a:prstDash val="solid"/>
                      <a:round/>
                      <a:headEnd type="none" w="med" len="med"/>
                      <a:tailEnd type="none" w="med" len="med"/>
                    </a:lnT>
                    <a:lnB w="12700" cap="flat" cmpd="sng" algn="ctr">
                      <a:solidFill>
                        <a:srgbClr val="000001"/>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243" y="429816"/>
            <a:ext cx="8748464" cy="850106"/>
          </a:xfrm>
        </p:spPr>
        <p:txBody>
          <a:bodyPr/>
          <a:lstStyle/>
          <a:p>
            <a:r>
              <a:rPr lang="en-IN" dirty="0"/>
              <a:t>Support Vector Machines (SVM) – Linear classifier</a:t>
            </a:r>
            <a:endParaRPr lang="en-US" dirty="0"/>
          </a:p>
        </p:txBody>
      </p:sp>
      <p:sp>
        <p:nvSpPr>
          <p:cNvPr id="3" name="Text Placeholder 2"/>
          <p:cNvSpPr>
            <a:spLocks noGrp="1"/>
          </p:cNvSpPr>
          <p:nvPr>
            <p:ph idx="1"/>
          </p:nvPr>
        </p:nvSpPr>
        <p:spPr/>
        <p:txBody>
          <a:bodyPr>
            <a:normAutofit/>
          </a:bodyPr>
          <a:lstStyle/>
          <a:p>
            <a:r>
              <a:rPr lang="en-US" dirty="0"/>
              <a:t>Support Vector classifier – makes things better but not always</a:t>
            </a:r>
          </a:p>
          <a:p>
            <a:pPr lvl="1"/>
            <a:r>
              <a:rPr lang="en-US" dirty="0"/>
              <a:t>Hard-margin</a:t>
            </a:r>
          </a:p>
          <a:p>
            <a:pPr lvl="1"/>
            <a:r>
              <a:rPr lang="en-US" dirty="0"/>
              <a:t>Soft-margin</a:t>
            </a:r>
          </a:p>
          <a:p>
            <a:endParaRPr lang="en-US" dirty="0"/>
          </a:p>
        </p:txBody>
      </p:sp>
      <p:pic>
        <p:nvPicPr>
          <p:cNvPr id="7" name="Picture 6">
            <a:extLst>
              <a:ext uri="{FF2B5EF4-FFF2-40B4-BE49-F238E27FC236}">
                <a16:creationId xmlns:a16="http://schemas.microsoft.com/office/drawing/2014/main" xmlns="" id="{05FF76B2-CA72-E543-A16B-9150205B5C8E}"/>
              </a:ext>
            </a:extLst>
          </p:cNvPr>
          <p:cNvPicPr>
            <a:picLocks noChangeAspect="1"/>
          </p:cNvPicPr>
          <p:nvPr/>
        </p:nvPicPr>
        <p:blipFill rotWithShape="1">
          <a:blip r:embed="rId2"/>
          <a:srcRect t="25436" b="5167"/>
          <a:stretch/>
        </p:blipFill>
        <p:spPr>
          <a:xfrm>
            <a:off x="32479" y="3898158"/>
            <a:ext cx="5556250" cy="2000250"/>
          </a:xfrm>
          <a:prstGeom prst="rect">
            <a:avLst/>
          </a:prstGeom>
        </p:spPr>
      </p:pic>
      <p:pic>
        <p:nvPicPr>
          <p:cNvPr id="8" name="Picture 7">
            <a:extLst>
              <a:ext uri="{FF2B5EF4-FFF2-40B4-BE49-F238E27FC236}">
                <a16:creationId xmlns:a16="http://schemas.microsoft.com/office/drawing/2014/main" xmlns="" id="{D9A03F55-5BF5-F548-B379-7A76C8980156}"/>
              </a:ext>
            </a:extLst>
          </p:cNvPr>
          <p:cNvPicPr>
            <a:picLocks noChangeAspect="1"/>
          </p:cNvPicPr>
          <p:nvPr/>
        </p:nvPicPr>
        <p:blipFill>
          <a:blip r:embed="rId3"/>
          <a:stretch>
            <a:fillRect/>
          </a:stretch>
        </p:blipFill>
        <p:spPr>
          <a:xfrm>
            <a:off x="5968342" y="2900362"/>
            <a:ext cx="2548183" cy="2471738"/>
          </a:xfrm>
          <a:prstGeom prst="rect">
            <a:avLst/>
          </a:prstGeom>
        </p:spPr>
      </p:pic>
    </p:spTree>
    <p:extLst>
      <p:ext uri="{BB962C8B-B14F-4D97-AF65-F5344CB8AC3E}">
        <p14:creationId xmlns:p14="http://schemas.microsoft.com/office/powerpoint/2010/main" val="24994621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t>Support Vector Machines (SVM) – Non-linear classifier (kernel trick)</a:t>
            </a:r>
            <a:endParaRPr lang="en-US" b="1" dirty="0"/>
          </a:p>
        </p:txBody>
      </p:sp>
      <p:sp>
        <p:nvSpPr>
          <p:cNvPr id="3" name="Text Placeholder 2"/>
          <p:cNvSpPr>
            <a:spLocks noGrp="1"/>
          </p:cNvSpPr>
          <p:nvPr>
            <p:ph idx="1"/>
          </p:nvPr>
        </p:nvSpPr>
        <p:spPr/>
        <p:txBody>
          <a:bodyPr>
            <a:normAutofit/>
          </a:bodyPr>
          <a:lstStyle/>
          <a:p>
            <a:r>
              <a:rPr lang="en-US" dirty="0"/>
              <a:t>Transforms the feature space to allow fitment of a linear hyperplane</a:t>
            </a:r>
          </a:p>
          <a:p>
            <a:pPr lvl="1"/>
            <a:r>
              <a:rPr lang="en-US" dirty="0"/>
              <a:t>Polynomial</a:t>
            </a:r>
          </a:p>
          <a:p>
            <a:pPr lvl="1"/>
            <a:r>
              <a:rPr lang="en-US" dirty="0"/>
              <a:t>Radial basis function (</a:t>
            </a:r>
            <a:r>
              <a:rPr lang="en-US" dirty="0" err="1"/>
              <a:t>rbf</a:t>
            </a:r>
            <a:r>
              <a:rPr lang="en-US" dirty="0"/>
              <a:t>)</a:t>
            </a:r>
          </a:p>
          <a:p>
            <a:pPr lvl="1"/>
            <a:r>
              <a:rPr lang="en-US" dirty="0"/>
              <a:t>Hyperbolic Tangent (tanh)</a:t>
            </a:r>
          </a:p>
          <a:p>
            <a:endParaRPr lang="en-US" dirty="0"/>
          </a:p>
        </p:txBody>
      </p:sp>
      <p:pic>
        <p:nvPicPr>
          <p:cNvPr id="4" name="Picture 3">
            <a:extLst>
              <a:ext uri="{FF2B5EF4-FFF2-40B4-BE49-F238E27FC236}">
                <a16:creationId xmlns:a16="http://schemas.microsoft.com/office/drawing/2014/main" xmlns="" id="{751CF29C-D732-C543-BBB4-6E52DDE5E9A3}"/>
              </a:ext>
            </a:extLst>
          </p:cNvPr>
          <p:cNvPicPr>
            <a:picLocks noChangeAspect="1"/>
          </p:cNvPicPr>
          <p:nvPr/>
        </p:nvPicPr>
        <p:blipFill rotWithShape="1">
          <a:blip r:embed="rId2">
            <a:extLst>
              <a:ext uri="{28A0092B-C50C-407E-A947-70E740481C1C}">
                <a14:useLocalDpi xmlns:a14="http://schemas.microsoft.com/office/drawing/2010/main" val="0"/>
              </a:ext>
            </a:extLst>
          </a:blip>
          <a:srcRect t="7904"/>
          <a:stretch/>
        </p:blipFill>
        <p:spPr>
          <a:xfrm>
            <a:off x="771525" y="3200400"/>
            <a:ext cx="6848475" cy="2386013"/>
          </a:xfrm>
          <a:prstGeom prst="rect">
            <a:avLst/>
          </a:prstGeom>
        </p:spPr>
      </p:pic>
    </p:spTree>
    <p:extLst>
      <p:ext uri="{BB962C8B-B14F-4D97-AF65-F5344CB8AC3E}">
        <p14:creationId xmlns:p14="http://schemas.microsoft.com/office/powerpoint/2010/main" val="12813584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SVM Application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09769"/>
            <a:ext cx="8229600" cy="4306824"/>
          </a:xfrm>
        </p:spPr>
      </p:pic>
    </p:spTree>
    <p:extLst>
      <p:ext uri="{BB962C8B-B14F-4D97-AF65-F5344CB8AC3E}">
        <p14:creationId xmlns:p14="http://schemas.microsoft.com/office/powerpoint/2010/main" val="9566464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5000" y="1828800"/>
            <a:ext cx="5067300" cy="3886200"/>
          </a:xfrm>
          <a:prstGeom prst="rect">
            <a:avLst/>
          </a:prstGeom>
        </p:spPr>
      </p:pic>
      <p:sp>
        <p:nvSpPr>
          <p:cNvPr id="5" name="Title 1"/>
          <p:cNvSpPr>
            <a:spLocks noGrp="1"/>
          </p:cNvSpPr>
          <p:nvPr>
            <p:ph type="title"/>
          </p:nvPr>
        </p:nvSpPr>
        <p:spPr>
          <a:xfrm>
            <a:off x="56213" y="228600"/>
            <a:ext cx="8229600" cy="838200"/>
          </a:xfrm>
        </p:spPr>
        <p:txBody>
          <a:bodyPr/>
          <a:lstStyle/>
          <a:p>
            <a:pPr algn="l"/>
            <a:r>
              <a:rPr lang="en-US" dirty="0" smtClean="0"/>
              <a:t>Brain Image Classification</a:t>
            </a:r>
            <a:endParaRPr lang="en-US" dirty="0"/>
          </a:p>
        </p:txBody>
      </p:sp>
    </p:spTree>
    <p:extLst>
      <p:ext uri="{BB962C8B-B14F-4D97-AF65-F5344CB8AC3E}">
        <p14:creationId xmlns:p14="http://schemas.microsoft.com/office/powerpoint/2010/main" val="35478960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t>Ensemble Methods</a:t>
            </a:r>
            <a:endParaRPr lang="en-US" b="1" dirty="0"/>
          </a:p>
        </p:txBody>
      </p:sp>
      <p:sp>
        <p:nvSpPr>
          <p:cNvPr id="3" name="Text Placeholder 2"/>
          <p:cNvSpPr>
            <a:spLocks noGrp="1"/>
          </p:cNvSpPr>
          <p:nvPr>
            <p:ph idx="1"/>
          </p:nvPr>
        </p:nvSpPr>
        <p:spPr/>
        <p:txBody>
          <a:bodyPr>
            <a:normAutofit/>
          </a:bodyPr>
          <a:lstStyle/>
          <a:p>
            <a:r>
              <a:rPr lang="en-US" dirty="0"/>
              <a:t>Bagging (Bootstrap </a:t>
            </a:r>
            <a:r>
              <a:rPr lang="en-US" dirty="0" err="1"/>
              <a:t>AGGregating</a:t>
            </a:r>
            <a:r>
              <a:rPr lang="en-US" dirty="0"/>
              <a:t>) </a:t>
            </a:r>
          </a:p>
          <a:p>
            <a:r>
              <a:rPr lang="en-US" dirty="0"/>
              <a:t>Boosting</a:t>
            </a:r>
          </a:p>
          <a:p>
            <a:pPr lvl="1"/>
            <a:r>
              <a:rPr lang="en-US" dirty="0"/>
              <a:t>AdaBoost (Adaptive Boosting)</a:t>
            </a:r>
          </a:p>
          <a:p>
            <a:pPr lvl="1"/>
            <a:r>
              <a:rPr lang="en-US" dirty="0" err="1"/>
              <a:t>XGBoost</a:t>
            </a:r>
            <a:r>
              <a:rPr lang="en-US" dirty="0"/>
              <a:t> (</a:t>
            </a:r>
            <a:r>
              <a:rPr lang="en-US" dirty="0" err="1"/>
              <a:t>eXtreme</a:t>
            </a:r>
            <a:r>
              <a:rPr lang="en-US" dirty="0"/>
              <a:t> Gradient Boosting)</a:t>
            </a:r>
          </a:p>
          <a:p>
            <a:r>
              <a:rPr lang="en-US" dirty="0"/>
              <a:t>Random Forest</a:t>
            </a:r>
          </a:p>
          <a:p>
            <a:endParaRPr lang="en-US" dirty="0"/>
          </a:p>
          <a:p>
            <a:endParaRPr lang="en-US" dirty="0"/>
          </a:p>
        </p:txBody>
      </p:sp>
    </p:spTree>
    <p:extLst>
      <p:ext uri="{BB962C8B-B14F-4D97-AF65-F5344CB8AC3E}">
        <p14:creationId xmlns:p14="http://schemas.microsoft.com/office/powerpoint/2010/main" val="5520957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idx="1"/>
          </p:nvPr>
        </p:nvSpPr>
        <p:spPr/>
        <p:txBody>
          <a:bodyPr/>
          <a:lstStyle/>
          <a:p>
            <a:pPr>
              <a:buFont typeface="Arial" panose="020B0604020202020204" pitchFamily="34" charset="0"/>
              <a:buChar char="•"/>
            </a:pPr>
            <a:r>
              <a:rPr lang="en-US" b="1" dirty="0"/>
              <a:t>E</a:t>
            </a:r>
            <a:r>
              <a:rPr lang="en-US" b="1" dirty="0" smtClean="0"/>
              <a:t>nsemble </a:t>
            </a:r>
            <a:r>
              <a:rPr lang="en-US" b="1" dirty="0"/>
              <a:t>methods</a:t>
            </a:r>
            <a:r>
              <a:rPr lang="en-US" dirty="0"/>
              <a:t> use multiple learning algorithms to obtain better </a:t>
            </a:r>
            <a:r>
              <a:rPr lang="en-US" dirty="0">
                <a:hlinkClick r:id="rId3" tooltip="Predictive inference"/>
              </a:rPr>
              <a:t>predictive performance</a:t>
            </a:r>
            <a:r>
              <a:rPr lang="en-US" dirty="0"/>
              <a:t> than could be obtained from any of the constituent learning algorithms alone</a:t>
            </a:r>
            <a:endParaRPr lang="en-US" altLang="en-US" dirty="0" smtClean="0"/>
          </a:p>
          <a:p>
            <a:pPr>
              <a:buFont typeface="Arial" panose="020B0604020202020204" pitchFamily="34" charset="0"/>
              <a:buChar char="•"/>
            </a:pPr>
            <a:r>
              <a:rPr lang="en-US" altLang="en-US" dirty="0" smtClean="0"/>
              <a:t>Construct a set of classifiers from the training data</a:t>
            </a:r>
          </a:p>
          <a:p>
            <a:pPr>
              <a:buFont typeface="Arial" panose="020B0604020202020204" pitchFamily="34" charset="0"/>
              <a:buChar char="•"/>
            </a:pPr>
            <a:r>
              <a:rPr lang="en-US" altLang="en-US" dirty="0" smtClean="0"/>
              <a:t>Predict class label of test records by combining the predictions made by multiple classifiers</a:t>
            </a:r>
          </a:p>
          <a:p>
            <a:pPr>
              <a:buFont typeface="Arial" panose="020B0604020202020204" pitchFamily="34" charset="0"/>
              <a:buChar char="•"/>
            </a:pPr>
            <a:r>
              <a:rPr lang="en-US" dirty="0" smtClean="0"/>
              <a:t>Tend </a:t>
            </a:r>
            <a:r>
              <a:rPr lang="en-US" dirty="0"/>
              <a:t>to reduce problems related to over-fitting of the training data</a:t>
            </a:r>
            <a:r>
              <a:rPr lang="en-US" dirty="0" smtClean="0"/>
              <a:t>.</a:t>
            </a:r>
            <a:endParaRPr lang="en-US" altLang="en-US" dirty="0" smtClean="0"/>
          </a:p>
        </p:txBody>
      </p:sp>
      <p:sp>
        <p:nvSpPr>
          <p:cNvPr id="19457" name="Rectangle 2"/>
          <p:cNvSpPr>
            <a:spLocks noGrp="1" noChangeArrowheads="1"/>
          </p:cNvSpPr>
          <p:nvPr>
            <p:ph type="title" idx="4294967295"/>
          </p:nvPr>
        </p:nvSpPr>
        <p:spPr>
          <a:xfrm>
            <a:off x="0" y="274638"/>
            <a:ext cx="8229600" cy="1143000"/>
          </a:xfrm>
          <a:prstGeom prst="rect">
            <a:avLst/>
          </a:prstGeom>
        </p:spPr>
        <p:txBody>
          <a:bodyPr/>
          <a:lstStyle/>
          <a:p>
            <a:r>
              <a:rPr lang="en-US" altLang="en-US" smtClean="0"/>
              <a:t>Ensemble Methods</a:t>
            </a:r>
          </a:p>
        </p:txBody>
      </p:sp>
      <p:sp>
        <p:nvSpPr>
          <p:cNvPr id="2" name="Date Placeholder 1"/>
          <p:cNvSpPr>
            <a:spLocks noGrp="1"/>
          </p:cNvSpPr>
          <p:nvPr>
            <p:ph type="dt" sz="quarter" idx="4294967295"/>
          </p:nvPr>
        </p:nvSpPr>
        <p:spPr>
          <a:xfrm>
            <a:off x="0" y="6356350"/>
            <a:ext cx="2133600" cy="365125"/>
          </a:xfrm>
          <a:prstGeom prst="rect">
            <a:avLst/>
          </a:prstGeom>
        </p:spPr>
        <p:txBody>
          <a:bodyPr/>
          <a:lstStyle/>
          <a:p>
            <a:pPr>
              <a:defRPr/>
            </a:pPr>
            <a:fld id="{D9F56A5F-EE24-C844-85D1-037B9B913C62}" type="datetime1">
              <a:rPr lang="en-US"/>
              <a:pPr>
                <a:defRPr/>
              </a:pPr>
              <a:t>6/6/2020</a:t>
            </a:fld>
            <a:endParaRPr lang="en-US"/>
          </a:p>
        </p:txBody>
      </p:sp>
      <p:sp>
        <p:nvSpPr>
          <p:cNvPr id="3" name="Footer Placeholder 2"/>
          <p:cNvSpPr>
            <a:spLocks noGrp="1"/>
          </p:cNvSpPr>
          <p:nvPr>
            <p:ph type="ftr" sz="quarter" idx="4294967295"/>
          </p:nvPr>
        </p:nvSpPr>
        <p:spPr>
          <a:xfrm>
            <a:off x="5848350" y="6356350"/>
            <a:ext cx="3295650" cy="365125"/>
          </a:xfrm>
          <a:prstGeom prst="rect">
            <a:avLst/>
          </a:prstGeom>
        </p:spPr>
        <p:txBody>
          <a:bodyPr/>
          <a:lstStyle/>
          <a:p>
            <a:pPr>
              <a:defRPr/>
            </a:pPr>
            <a:r>
              <a:rPr lang="en-US"/>
              <a:t>Introduction to Data Mining, 2nd Edition</a:t>
            </a:r>
          </a:p>
        </p:txBody>
      </p:sp>
      <p:sp>
        <p:nvSpPr>
          <p:cNvPr id="4" name="Slide Number Placeholder 3"/>
          <p:cNvSpPr>
            <a:spLocks noGrp="1"/>
          </p:cNvSpPr>
          <p:nvPr>
            <p:ph type="sldNum" sz="quarter" idx="4294967295"/>
          </p:nvPr>
        </p:nvSpPr>
        <p:spPr>
          <a:xfrm>
            <a:off x="7010400" y="6356350"/>
            <a:ext cx="2133600" cy="365125"/>
          </a:xfrm>
          <a:prstGeom prst="rect">
            <a:avLst/>
          </a:prstGeom>
        </p:spPr>
        <p:txBody>
          <a:bodyPr/>
          <a:lstStyle/>
          <a:p>
            <a:pPr>
              <a:defRPr/>
            </a:pPr>
            <a:fld id="{54F16606-D238-44F3-BFF5-0919F1D63AA9}" type="slidenum">
              <a:rPr lang="en-US" smtClean="0"/>
              <a:pPr>
                <a:defRPr/>
              </a:pPr>
              <a:t>45</a:t>
            </a:fld>
            <a:endParaRPr lang="en-US"/>
          </a:p>
        </p:txBody>
      </p:sp>
    </p:spTree>
    <p:extLst>
      <p:ext uri="{BB962C8B-B14F-4D97-AF65-F5344CB8AC3E}">
        <p14:creationId xmlns:p14="http://schemas.microsoft.com/office/powerpoint/2010/main" val="20547883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2"/>
          <p:cNvGraphicFramePr>
            <a:graphicFrameLocks noGrp="1" noChangeAspect="1"/>
          </p:cNvGraphicFramePr>
          <p:nvPr>
            <p:ph idx="1"/>
          </p:nvPr>
        </p:nvGraphicFramePr>
        <p:xfrm>
          <a:off x="1411288" y="1493838"/>
          <a:ext cx="6016625" cy="4525962"/>
        </p:xfrm>
        <a:graphic>
          <a:graphicData uri="http://schemas.openxmlformats.org/presentationml/2006/ole">
            <mc:AlternateContent xmlns:mc="http://schemas.openxmlformats.org/markup-compatibility/2006">
              <mc:Choice xmlns:v="urn:schemas-microsoft-com:vml" Requires="v">
                <p:oleObj spid="_x0000_s29699" name="Visio" r:id="rId3" imgW="9740900" imgH="7327900" progId="Visio.Drawing.6">
                  <p:embed/>
                </p:oleObj>
              </mc:Choice>
              <mc:Fallback>
                <p:oleObj name="Visio" r:id="rId3" imgW="9740900" imgH="732790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88" y="1493838"/>
                        <a:ext cx="6016625"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29" name="Rectangle 2"/>
          <p:cNvSpPr>
            <a:spLocks noGrp="1" noChangeArrowheads="1"/>
          </p:cNvSpPr>
          <p:nvPr>
            <p:ph type="title" idx="4294967295"/>
          </p:nvPr>
        </p:nvSpPr>
        <p:spPr>
          <a:xfrm>
            <a:off x="0" y="274638"/>
            <a:ext cx="8229600" cy="1143000"/>
          </a:xfrm>
          <a:prstGeom prst="rect">
            <a:avLst/>
          </a:prstGeom>
        </p:spPr>
        <p:txBody>
          <a:bodyPr/>
          <a:lstStyle/>
          <a:p>
            <a:r>
              <a:rPr lang="en-US" altLang="en-US" smtClean="0"/>
              <a:t>General Approach</a:t>
            </a:r>
          </a:p>
        </p:txBody>
      </p:sp>
      <p:sp>
        <p:nvSpPr>
          <p:cNvPr id="2" name="Date Placeholder 1"/>
          <p:cNvSpPr>
            <a:spLocks noGrp="1"/>
          </p:cNvSpPr>
          <p:nvPr>
            <p:ph type="dt" sz="quarter" idx="4294967295"/>
          </p:nvPr>
        </p:nvSpPr>
        <p:spPr>
          <a:xfrm>
            <a:off x="0" y="6356350"/>
            <a:ext cx="2133600" cy="365125"/>
          </a:xfrm>
          <a:prstGeom prst="rect">
            <a:avLst/>
          </a:prstGeom>
        </p:spPr>
        <p:txBody>
          <a:bodyPr/>
          <a:lstStyle/>
          <a:p>
            <a:pPr>
              <a:defRPr/>
            </a:pPr>
            <a:fld id="{9EDD223E-0475-844F-8FDF-3E0812A8D379}" type="datetime1">
              <a:rPr lang="en-US"/>
              <a:pPr>
                <a:defRPr/>
              </a:pPr>
              <a:t>6/6/2020</a:t>
            </a:fld>
            <a:endParaRPr lang="en-US"/>
          </a:p>
        </p:txBody>
      </p:sp>
      <p:sp>
        <p:nvSpPr>
          <p:cNvPr id="3" name="Footer Placeholder 2"/>
          <p:cNvSpPr>
            <a:spLocks noGrp="1"/>
          </p:cNvSpPr>
          <p:nvPr>
            <p:ph type="ftr" sz="quarter" idx="4294967295"/>
          </p:nvPr>
        </p:nvSpPr>
        <p:spPr>
          <a:xfrm>
            <a:off x="5848350" y="6356350"/>
            <a:ext cx="3295650" cy="365125"/>
          </a:xfrm>
          <a:prstGeom prst="rect">
            <a:avLst/>
          </a:prstGeom>
        </p:spPr>
        <p:txBody>
          <a:bodyPr/>
          <a:lstStyle/>
          <a:p>
            <a:pPr>
              <a:defRPr/>
            </a:pPr>
            <a:r>
              <a:rPr lang="en-US"/>
              <a:t>Introduction to Data Mining, 2nd Edition</a:t>
            </a:r>
          </a:p>
        </p:txBody>
      </p:sp>
      <p:sp>
        <p:nvSpPr>
          <p:cNvPr id="4" name="Slide Number Placeholder 3"/>
          <p:cNvSpPr>
            <a:spLocks noGrp="1"/>
          </p:cNvSpPr>
          <p:nvPr>
            <p:ph type="sldNum" sz="quarter" idx="4294967295"/>
          </p:nvPr>
        </p:nvSpPr>
        <p:spPr>
          <a:xfrm>
            <a:off x="7010400" y="6356350"/>
            <a:ext cx="2133600" cy="365125"/>
          </a:xfrm>
          <a:prstGeom prst="rect">
            <a:avLst/>
          </a:prstGeom>
        </p:spPr>
        <p:txBody>
          <a:bodyPr/>
          <a:lstStyle/>
          <a:p>
            <a:pPr>
              <a:defRPr/>
            </a:pPr>
            <a:fld id="{8B42DEBC-F878-448D-B399-B86758E0DA1D}" type="slidenum">
              <a:rPr lang="en-US" smtClean="0"/>
              <a:pPr>
                <a:defRPr/>
              </a:pPr>
              <a:t>46</a:t>
            </a:fld>
            <a:endParaRPr lang="en-US"/>
          </a:p>
        </p:txBody>
      </p:sp>
    </p:spTree>
    <p:extLst>
      <p:ext uri="{BB962C8B-B14F-4D97-AF65-F5344CB8AC3E}">
        <p14:creationId xmlns:p14="http://schemas.microsoft.com/office/powerpoint/2010/main" val="36019719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IN" sz="2800" dirty="0"/>
              <a:t>Ensemble classifier performs </a:t>
            </a:r>
            <a:r>
              <a:rPr lang="en-IN" sz="2800" dirty="0" smtClean="0"/>
              <a:t>better than </a:t>
            </a:r>
            <a:r>
              <a:rPr lang="en-IN" sz="2800" dirty="0"/>
              <a:t>the base classifiers when e is </a:t>
            </a:r>
            <a:r>
              <a:rPr lang="en-IN" sz="2800" dirty="0" smtClean="0"/>
              <a:t>smaller than </a:t>
            </a:r>
            <a:r>
              <a:rPr lang="en-IN" sz="2800" dirty="0"/>
              <a:t>0.5</a:t>
            </a:r>
          </a:p>
          <a:p>
            <a:pPr>
              <a:buFont typeface="Arial" panose="020B0604020202020204" pitchFamily="34" charset="0"/>
              <a:buChar char="•"/>
            </a:pPr>
            <a:r>
              <a:rPr lang="en-IN" sz="2800" dirty="0"/>
              <a:t>Necessary conditions for an ensemble classifier to perform better than a single classifier:</a:t>
            </a:r>
          </a:p>
          <a:p>
            <a:pPr lvl="1"/>
            <a:r>
              <a:rPr lang="en-IN" sz="2800" dirty="0"/>
              <a:t>Base classifiers should be independent of each other</a:t>
            </a:r>
          </a:p>
          <a:p>
            <a:pPr lvl="1"/>
            <a:r>
              <a:rPr lang="en-IN" sz="2800" dirty="0"/>
              <a:t>Base classifiers should do better than a classifier that performs random guessing</a:t>
            </a:r>
          </a:p>
        </p:txBody>
      </p:sp>
      <p:sp>
        <p:nvSpPr>
          <p:cNvPr id="3" name="Content Placeholder 2"/>
          <p:cNvSpPr>
            <a:spLocks noGrp="1"/>
          </p:cNvSpPr>
          <p:nvPr>
            <p:ph sz="quarter" idx="10"/>
          </p:nvPr>
        </p:nvSpPr>
        <p:spPr/>
        <p:txBody>
          <a:bodyPr/>
          <a:lstStyle/>
          <a:p>
            <a:r>
              <a:rPr lang="en-US" dirty="0" smtClean="0"/>
              <a:t>When does Ensemble work?</a:t>
            </a:r>
            <a:endParaRPr lang="en-US" dirty="0"/>
          </a:p>
        </p:txBody>
      </p:sp>
    </p:spTree>
    <p:extLst>
      <p:ext uri="{BB962C8B-B14F-4D97-AF65-F5344CB8AC3E}">
        <p14:creationId xmlns:p14="http://schemas.microsoft.com/office/powerpoint/2010/main" val="32200959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1230" y="1341875"/>
            <a:ext cx="9175230" cy="1782325"/>
          </a:xfrm>
        </p:spPr>
        <p:txBody>
          <a:bodyPr>
            <a:normAutofit fontScale="92500"/>
          </a:bodyPr>
          <a:lstStyle/>
          <a:p>
            <a:r>
              <a:rPr lang="en-IN" dirty="0"/>
              <a:t>Tumour classification – Malignant Benign (image based)</a:t>
            </a:r>
          </a:p>
          <a:p>
            <a:r>
              <a:rPr lang="en-IN" dirty="0"/>
              <a:t>Risk prediction for Diabetes, Heart disease, Alzheimer’s etc.</a:t>
            </a:r>
          </a:p>
          <a:p>
            <a:pPr lvl="1"/>
            <a:endParaRPr lang="en-IN" dirty="0"/>
          </a:p>
          <a:p>
            <a:pPr lvl="1"/>
            <a:endParaRPr lang="en-IN" dirty="0"/>
          </a:p>
        </p:txBody>
      </p:sp>
      <p:sp>
        <p:nvSpPr>
          <p:cNvPr id="5" name="Title 4"/>
          <p:cNvSpPr>
            <a:spLocks noGrp="1"/>
          </p:cNvSpPr>
          <p:nvPr>
            <p:ph type="title" idx="4294967295"/>
          </p:nvPr>
        </p:nvSpPr>
        <p:spPr>
          <a:xfrm>
            <a:off x="-304800" y="0"/>
            <a:ext cx="7258050" cy="573088"/>
          </a:xfrm>
          <a:prstGeom prst="rect">
            <a:avLst/>
          </a:prstGeom>
        </p:spPr>
        <p:txBody>
          <a:bodyPr>
            <a:normAutofit fontScale="90000"/>
          </a:bodyPr>
          <a:lstStyle/>
          <a:p>
            <a:r>
              <a:rPr lang="en-US" dirty="0"/>
              <a:t>Applications of Classification – </a:t>
            </a:r>
            <a:r>
              <a:rPr lang="en-US" dirty="0" smtClean="0"/>
              <a:t>Medical domain</a:t>
            </a:r>
            <a:endParaRPr lang="en-US" dirty="0"/>
          </a:p>
        </p:txBody>
      </p:sp>
      <p:pic>
        <p:nvPicPr>
          <p:cNvPr id="2" name="Picture 1">
            <a:extLst>
              <a:ext uri="{FF2B5EF4-FFF2-40B4-BE49-F238E27FC236}">
                <a16:creationId xmlns:a16="http://schemas.microsoft.com/office/drawing/2014/main" xmlns="" id="{88B59056-B7D9-AE4B-8758-FBE54B60C1A8}"/>
              </a:ext>
            </a:extLst>
          </p:cNvPr>
          <p:cNvPicPr>
            <a:picLocks noChangeAspect="1"/>
          </p:cNvPicPr>
          <p:nvPr/>
        </p:nvPicPr>
        <p:blipFill>
          <a:blip r:embed="rId2"/>
          <a:stretch>
            <a:fillRect/>
          </a:stretch>
        </p:blipFill>
        <p:spPr>
          <a:xfrm>
            <a:off x="1676400" y="3439160"/>
            <a:ext cx="4686300" cy="2363350"/>
          </a:xfrm>
          <a:prstGeom prst="rect">
            <a:avLst/>
          </a:prstGeom>
        </p:spPr>
      </p:pic>
      <p:sp>
        <p:nvSpPr>
          <p:cNvPr id="6" name="TextBox 5">
            <a:extLst>
              <a:ext uri="{FF2B5EF4-FFF2-40B4-BE49-F238E27FC236}">
                <a16:creationId xmlns:a16="http://schemas.microsoft.com/office/drawing/2014/main" xmlns="" id="{5DEF137E-63F9-504C-AD5E-3874CFC69DE1}"/>
              </a:ext>
            </a:extLst>
          </p:cNvPr>
          <p:cNvSpPr txBox="1"/>
          <p:nvPr/>
        </p:nvSpPr>
        <p:spPr>
          <a:xfrm>
            <a:off x="1661410" y="6002054"/>
            <a:ext cx="4514850" cy="230832"/>
          </a:xfrm>
          <a:prstGeom prst="rect">
            <a:avLst/>
          </a:prstGeom>
          <a:noFill/>
        </p:spPr>
        <p:txBody>
          <a:bodyPr wrap="square" rtlCol="0">
            <a:spAutoFit/>
          </a:bodyPr>
          <a:lstStyle/>
          <a:p>
            <a:r>
              <a:rPr lang="en-US" sz="900" dirty="0"/>
              <a:t>Image courtesy: Google AI blog</a:t>
            </a:r>
          </a:p>
        </p:txBody>
      </p:sp>
    </p:spTree>
    <p:extLst>
      <p:ext uri="{BB962C8B-B14F-4D97-AF65-F5344CB8AC3E}">
        <p14:creationId xmlns:p14="http://schemas.microsoft.com/office/powerpoint/2010/main" val="12078492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25014" y="1447800"/>
            <a:ext cx="8537985" cy="2667000"/>
          </a:xfrm>
        </p:spPr>
        <p:txBody>
          <a:bodyPr>
            <a:normAutofit fontScale="92500" lnSpcReduction="20000"/>
          </a:bodyPr>
          <a:lstStyle/>
          <a:p>
            <a:r>
              <a:rPr lang="en-IN" dirty="0"/>
              <a:t>Determining credit worthiness rating of corporates in lending</a:t>
            </a:r>
          </a:p>
          <a:p>
            <a:r>
              <a:rPr lang="en-IN" dirty="0"/>
              <a:t>Determine stock worthiness of the portfolio (buy/don’t) </a:t>
            </a:r>
          </a:p>
          <a:p>
            <a:r>
              <a:rPr lang="en-IN" dirty="0"/>
              <a:t>Fraud detection in bulk transactions (stocks/loans etc.)</a:t>
            </a:r>
          </a:p>
          <a:p>
            <a:pPr lvl="1"/>
            <a:endParaRPr lang="en-IN" dirty="0"/>
          </a:p>
        </p:txBody>
      </p:sp>
      <p:sp>
        <p:nvSpPr>
          <p:cNvPr id="5" name="Title 4"/>
          <p:cNvSpPr>
            <a:spLocks noGrp="1"/>
          </p:cNvSpPr>
          <p:nvPr>
            <p:ph type="title" idx="4294967295"/>
          </p:nvPr>
        </p:nvSpPr>
        <p:spPr>
          <a:xfrm>
            <a:off x="-228600" y="0"/>
            <a:ext cx="7258050" cy="573088"/>
          </a:xfrm>
          <a:prstGeom prst="rect">
            <a:avLst/>
          </a:prstGeom>
        </p:spPr>
        <p:txBody>
          <a:bodyPr>
            <a:normAutofit fontScale="90000"/>
          </a:bodyPr>
          <a:lstStyle/>
          <a:p>
            <a:r>
              <a:rPr lang="en-US" dirty="0"/>
              <a:t>Applications of Classification – </a:t>
            </a:r>
            <a:r>
              <a:rPr lang="en-US" dirty="0" smtClean="0"/>
              <a:t>Finance</a:t>
            </a:r>
            <a:endParaRPr lang="en-US" dirty="0"/>
          </a:p>
        </p:txBody>
      </p:sp>
      <p:pic>
        <p:nvPicPr>
          <p:cNvPr id="8" name="Picture 7">
            <a:extLst>
              <a:ext uri="{FF2B5EF4-FFF2-40B4-BE49-F238E27FC236}">
                <a16:creationId xmlns:a16="http://schemas.microsoft.com/office/drawing/2014/main" xmlns="" id="{BCF9BC58-0719-9F47-9C28-34092FD4446E}"/>
              </a:ext>
            </a:extLst>
          </p:cNvPr>
          <p:cNvPicPr>
            <a:picLocks noChangeAspect="1"/>
          </p:cNvPicPr>
          <p:nvPr/>
        </p:nvPicPr>
        <p:blipFill>
          <a:blip r:embed="rId2"/>
          <a:stretch>
            <a:fillRect/>
          </a:stretch>
        </p:blipFill>
        <p:spPr>
          <a:xfrm>
            <a:off x="2362200" y="4114800"/>
            <a:ext cx="4281488" cy="2132960"/>
          </a:xfrm>
          <a:prstGeom prst="rect">
            <a:avLst/>
          </a:prstGeom>
        </p:spPr>
      </p:pic>
    </p:spTree>
    <p:extLst>
      <p:ext uri="{BB962C8B-B14F-4D97-AF65-F5344CB8AC3E}">
        <p14:creationId xmlns:p14="http://schemas.microsoft.com/office/powerpoint/2010/main" val="10052145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1268150533"/>
              </p:ext>
            </p:extLst>
          </p:nvPr>
        </p:nvGraphicFramePr>
        <p:xfrm>
          <a:off x="514350" y="1447800"/>
          <a:ext cx="7258050" cy="1923752"/>
        </p:xfrm>
        <a:graphic>
          <a:graphicData uri="http://schemas.openxmlformats.org/drawingml/2006/table">
            <a:tbl>
              <a:tblPr bandRow="1">
                <a:tableStyleId>{5C22544A-7EE6-4342-B048-85BDC9FD1C3A}</a:tableStyleId>
              </a:tblPr>
              <a:tblGrid>
                <a:gridCol w="4654619"/>
                <a:gridCol w="1262269"/>
                <a:gridCol w="1341162"/>
              </a:tblGrid>
              <a:tr h="480938">
                <a:tc>
                  <a:txBody>
                    <a:bodyPr/>
                    <a:lstStyle/>
                    <a:p>
                      <a:pPr marL="0" marR="0" algn="just">
                        <a:lnSpc>
                          <a:spcPct val="115000"/>
                        </a:lnSpc>
                        <a:spcBef>
                          <a:spcPts val="0"/>
                        </a:spcBef>
                        <a:spcAft>
                          <a:spcPts val="0"/>
                        </a:spcAft>
                      </a:pPr>
                      <a:r>
                        <a:rPr lang="en-US" sz="2400" b="1" dirty="0">
                          <a:effectLst/>
                        </a:rPr>
                        <a:t>Evaluation Component</a:t>
                      </a:r>
                      <a:endParaRPr lang="en-US" sz="2400" b="1" dirty="0">
                        <a:effectLst/>
                        <a:latin typeface="Calibri" panose="020F0502020204030204" pitchFamily="34" charset="0"/>
                        <a:ea typeface="Calibri" panose="020F0502020204030204" pitchFamily="34" charset="0"/>
                      </a:endParaRPr>
                    </a:p>
                  </a:txBody>
                  <a:tcPr marL="51435" marR="51435" marT="0" marB="0"/>
                </a:tc>
                <a:tc>
                  <a:txBody>
                    <a:bodyPr/>
                    <a:lstStyle/>
                    <a:p>
                      <a:pPr marL="0" marR="0" algn="just">
                        <a:lnSpc>
                          <a:spcPct val="115000"/>
                        </a:lnSpc>
                        <a:spcBef>
                          <a:spcPts val="0"/>
                        </a:spcBef>
                        <a:spcAft>
                          <a:spcPts val="0"/>
                        </a:spcAft>
                      </a:pPr>
                      <a:r>
                        <a:rPr lang="en-US" sz="2400" b="1" dirty="0">
                          <a:effectLst/>
                        </a:rPr>
                        <a:t>Marks</a:t>
                      </a:r>
                      <a:endParaRPr lang="en-US" sz="2400" b="1" dirty="0">
                        <a:effectLst/>
                        <a:latin typeface="Calibri" panose="020F0502020204030204" pitchFamily="34" charset="0"/>
                        <a:ea typeface="Calibri" panose="020F0502020204030204" pitchFamily="34" charset="0"/>
                      </a:endParaRPr>
                    </a:p>
                  </a:txBody>
                  <a:tcPr marL="51435" marR="51435" marT="0" marB="0"/>
                </a:tc>
                <a:tc>
                  <a:txBody>
                    <a:bodyPr/>
                    <a:lstStyle/>
                    <a:p>
                      <a:pPr marL="0" marR="0" algn="just">
                        <a:lnSpc>
                          <a:spcPct val="115000"/>
                        </a:lnSpc>
                        <a:spcBef>
                          <a:spcPts val="0"/>
                        </a:spcBef>
                        <a:spcAft>
                          <a:spcPts val="0"/>
                        </a:spcAft>
                      </a:pPr>
                      <a:r>
                        <a:rPr lang="en-US" sz="2400" b="1" dirty="0">
                          <a:effectLst/>
                        </a:rPr>
                        <a:t>Type</a:t>
                      </a:r>
                      <a:endParaRPr lang="en-US" sz="2400" b="1" dirty="0">
                        <a:effectLst/>
                        <a:latin typeface="Calibri" panose="020F0502020204030204" pitchFamily="34" charset="0"/>
                        <a:ea typeface="Calibri" panose="020F0502020204030204" pitchFamily="34" charset="0"/>
                      </a:endParaRPr>
                    </a:p>
                  </a:txBody>
                  <a:tcPr marL="51435" marR="51435" marT="0" marB="0"/>
                </a:tc>
              </a:tr>
              <a:tr h="480938">
                <a:tc>
                  <a:txBody>
                    <a:bodyPr/>
                    <a:lstStyle/>
                    <a:p>
                      <a:pPr marL="0" marR="0" algn="just">
                        <a:lnSpc>
                          <a:spcPct val="115000"/>
                        </a:lnSpc>
                        <a:spcBef>
                          <a:spcPts val="0"/>
                        </a:spcBef>
                        <a:spcAft>
                          <a:spcPts val="0"/>
                        </a:spcAft>
                      </a:pPr>
                      <a:r>
                        <a:rPr lang="en-US" sz="2400" b="0" kern="1200" dirty="0">
                          <a:solidFill>
                            <a:schemeClr val="dk1"/>
                          </a:solidFill>
                          <a:effectLst/>
                          <a:latin typeface="+mn-lt"/>
                          <a:ea typeface="+mn-ea"/>
                          <a:cs typeface="+mn-cs"/>
                        </a:rPr>
                        <a:t>Comprehensive Examination</a:t>
                      </a:r>
                    </a:p>
                  </a:txBody>
                  <a:tcPr marL="68580" marR="68580" marT="0" marB="0"/>
                </a:tc>
                <a:tc>
                  <a:txBody>
                    <a:bodyPr/>
                    <a:lstStyle/>
                    <a:p>
                      <a:pPr marL="0" marR="0" algn="just">
                        <a:lnSpc>
                          <a:spcPct val="115000"/>
                        </a:lnSpc>
                        <a:spcBef>
                          <a:spcPts val="0"/>
                        </a:spcBef>
                        <a:spcAft>
                          <a:spcPts val="0"/>
                        </a:spcAft>
                      </a:pPr>
                      <a:r>
                        <a:rPr lang="en-US" sz="2400" b="0" kern="1200">
                          <a:solidFill>
                            <a:schemeClr val="dk1"/>
                          </a:solidFill>
                          <a:effectLst/>
                          <a:latin typeface="+mn-lt"/>
                          <a:ea typeface="+mn-ea"/>
                          <a:cs typeface="+mn-cs"/>
                        </a:rPr>
                        <a:t>40%</a:t>
                      </a:r>
                    </a:p>
                  </a:txBody>
                  <a:tcPr marL="68580" marR="68580" marT="0" marB="0"/>
                </a:tc>
                <a:tc>
                  <a:txBody>
                    <a:bodyPr/>
                    <a:lstStyle/>
                    <a:p>
                      <a:pPr marL="0" marR="0" algn="just">
                        <a:lnSpc>
                          <a:spcPct val="115000"/>
                        </a:lnSpc>
                        <a:spcBef>
                          <a:spcPts val="0"/>
                        </a:spcBef>
                        <a:spcAft>
                          <a:spcPts val="0"/>
                        </a:spcAft>
                      </a:pPr>
                      <a:r>
                        <a:rPr lang="en-US" sz="2400" b="0" kern="1200">
                          <a:solidFill>
                            <a:schemeClr val="dk1"/>
                          </a:solidFill>
                          <a:effectLst/>
                          <a:latin typeface="+mn-lt"/>
                          <a:ea typeface="+mn-ea"/>
                          <a:cs typeface="+mn-cs"/>
                        </a:rPr>
                        <a:t>Closed</a:t>
                      </a:r>
                    </a:p>
                  </a:txBody>
                  <a:tcPr marL="68580" marR="68580" marT="0" marB="0"/>
                </a:tc>
              </a:tr>
              <a:tr h="480938">
                <a:tc>
                  <a:txBody>
                    <a:bodyPr/>
                    <a:lstStyle/>
                    <a:p>
                      <a:pPr marL="0" marR="0" algn="just">
                        <a:lnSpc>
                          <a:spcPct val="115000"/>
                        </a:lnSpc>
                        <a:spcBef>
                          <a:spcPts val="0"/>
                        </a:spcBef>
                        <a:spcAft>
                          <a:spcPts val="0"/>
                        </a:spcAft>
                      </a:pPr>
                      <a:r>
                        <a:rPr lang="en-US" sz="2400" b="0" kern="1200" dirty="0">
                          <a:solidFill>
                            <a:schemeClr val="dk1"/>
                          </a:solidFill>
                          <a:effectLst/>
                          <a:latin typeface="+mn-lt"/>
                          <a:ea typeface="+mn-ea"/>
                          <a:cs typeface="+mn-cs"/>
                        </a:rPr>
                        <a:t>Quizzes (3)</a:t>
                      </a:r>
                    </a:p>
                  </a:txBody>
                  <a:tcPr marL="68580" marR="68580" marT="0" marB="0"/>
                </a:tc>
                <a:tc>
                  <a:txBody>
                    <a:bodyPr/>
                    <a:lstStyle/>
                    <a:p>
                      <a:pPr marL="0" marR="0" algn="just">
                        <a:lnSpc>
                          <a:spcPct val="115000"/>
                        </a:lnSpc>
                        <a:spcBef>
                          <a:spcPts val="0"/>
                        </a:spcBef>
                        <a:spcAft>
                          <a:spcPts val="0"/>
                        </a:spcAft>
                      </a:pPr>
                      <a:r>
                        <a:rPr lang="en-US" sz="2400" b="0" kern="1200">
                          <a:solidFill>
                            <a:schemeClr val="dk1"/>
                          </a:solidFill>
                          <a:effectLst/>
                          <a:latin typeface="+mn-lt"/>
                          <a:ea typeface="+mn-ea"/>
                          <a:cs typeface="+mn-cs"/>
                        </a:rPr>
                        <a:t>24%</a:t>
                      </a:r>
                    </a:p>
                  </a:txBody>
                  <a:tcPr marL="68580" marR="68580" marT="0" marB="0"/>
                </a:tc>
                <a:tc>
                  <a:txBody>
                    <a:bodyPr/>
                    <a:lstStyle/>
                    <a:p>
                      <a:pPr marL="0" marR="0" algn="just">
                        <a:lnSpc>
                          <a:spcPct val="115000"/>
                        </a:lnSpc>
                        <a:spcBef>
                          <a:spcPts val="0"/>
                        </a:spcBef>
                        <a:spcAft>
                          <a:spcPts val="0"/>
                        </a:spcAft>
                      </a:pPr>
                      <a:r>
                        <a:rPr lang="en-US" sz="2400" b="0" kern="1200">
                          <a:solidFill>
                            <a:schemeClr val="dk1"/>
                          </a:solidFill>
                          <a:effectLst/>
                          <a:latin typeface="+mn-lt"/>
                          <a:ea typeface="+mn-ea"/>
                          <a:cs typeface="+mn-cs"/>
                        </a:rPr>
                        <a:t>Open</a:t>
                      </a:r>
                    </a:p>
                  </a:txBody>
                  <a:tcPr marL="68580" marR="68580" marT="0" marB="0"/>
                </a:tc>
              </a:tr>
              <a:tr h="480938">
                <a:tc>
                  <a:txBody>
                    <a:bodyPr/>
                    <a:lstStyle/>
                    <a:p>
                      <a:pPr marL="0" marR="0" algn="just">
                        <a:lnSpc>
                          <a:spcPct val="115000"/>
                        </a:lnSpc>
                        <a:spcBef>
                          <a:spcPts val="0"/>
                        </a:spcBef>
                        <a:spcAft>
                          <a:spcPts val="0"/>
                        </a:spcAft>
                      </a:pPr>
                      <a:r>
                        <a:rPr lang="en-US" sz="2400" b="0" kern="1200" dirty="0">
                          <a:solidFill>
                            <a:schemeClr val="dk1"/>
                          </a:solidFill>
                          <a:effectLst/>
                          <a:latin typeface="+mn-lt"/>
                          <a:ea typeface="+mn-ea"/>
                          <a:cs typeface="+mn-cs"/>
                        </a:rPr>
                        <a:t>Assignments </a:t>
                      </a:r>
                      <a:r>
                        <a:rPr lang="en-US" sz="2400" b="0" kern="1200" dirty="0" smtClean="0">
                          <a:solidFill>
                            <a:schemeClr val="dk1"/>
                          </a:solidFill>
                          <a:effectLst/>
                          <a:latin typeface="+mn-lt"/>
                          <a:ea typeface="+mn-ea"/>
                          <a:cs typeface="+mn-cs"/>
                        </a:rPr>
                        <a:t>(4)</a:t>
                      </a:r>
                      <a:endParaRPr lang="en-US" sz="2400" b="0" kern="1200" dirty="0">
                        <a:solidFill>
                          <a:schemeClr val="dk1"/>
                        </a:solidFill>
                        <a:effectLst/>
                        <a:latin typeface="+mn-lt"/>
                        <a:ea typeface="+mn-ea"/>
                        <a:cs typeface="+mn-cs"/>
                      </a:endParaRPr>
                    </a:p>
                  </a:txBody>
                  <a:tcPr marL="68580" marR="68580" marT="0" marB="0"/>
                </a:tc>
                <a:tc>
                  <a:txBody>
                    <a:bodyPr/>
                    <a:lstStyle/>
                    <a:p>
                      <a:pPr marL="0" marR="0" algn="just">
                        <a:lnSpc>
                          <a:spcPct val="115000"/>
                        </a:lnSpc>
                        <a:spcBef>
                          <a:spcPts val="0"/>
                        </a:spcBef>
                        <a:spcAft>
                          <a:spcPts val="0"/>
                        </a:spcAft>
                      </a:pPr>
                      <a:r>
                        <a:rPr lang="en-US" sz="2400" b="0" kern="1200">
                          <a:solidFill>
                            <a:schemeClr val="dk1"/>
                          </a:solidFill>
                          <a:effectLst/>
                          <a:latin typeface="+mn-lt"/>
                          <a:ea typeface="+mn-ea"/>
                          <a:cs typeface="+mn-cs"/>
                        </a:rPr>
                        <a:t>36%</a:t>
                      </a:r>
                    </a:p>
                  </a:txBody>
                  <a:tcPr marL="68580" marR="68580" marT="0" marB="0"/>
                </a:tc>
                <a:tc>
                  <a:txBody>
                    <a:bodyPr/>
                    <a:lstStyle/>
                    <a:p>
                      <a:pPr marL="0" marR="0" algn="just">
                        <a:lnSpc>
                          <a:spcPct val="115000"/>
                        </a:lnSpc>
                        <a:spcBef>
                          <a:spcPts val="0"/>
                        </a:spcBef>
                        <a:spcAft>
                          <a:spcPts val="0"/>
                        </a:spcAft>
                      </a:pPr>
                      <a:r>
                        <a:rPr lang="en-US" sz="2400" b="0" kern="1200" dirty="0">
                          <a:solidFill>
                            <a:schemeClr val="dk1"/>
                          </a:solidFill>
                          <a:effectLst/>
                          <a:latin typeface="+mn-lt"/>
                          <a:ea typeface="+mn-ea"/>
                          <a:cs typeface="+mn-cs"/>
                        </a:rPr>
                        <a:t>Open</a:t>
                      </a:r>
                    </a:p>
                  </a:txBody>
                  <a:tcPr marL="68580" marR="68580" marT="0" marB="0"/>
                </a:tc>
              </a:tr>
            </a:tbl>
          </a:graphicData>
        </a:graphic>
      </p:graphicFrame>
      <p:sp>
        <p:nvSpPr>
          <p:cNvPr id="4" name="Content Placeholder 3"/>
          <p:cNvSpPr>
            <a:spLocks noGrp="1"/>
          </p:cNvSpPr>
          <p:nvPr>
            <p:ph sz="quarter" idx="10"/>
          </p:nvPr>
        </p:nvSpPr>
        <p:spPr/>
        <p:txBody>
          <a:bodyPr/>
          <a:lstStyle/>
          <a:p>
            <a:r>
              <a:rPr lang="en-US" dirty="0" smtClean="0"/>
              <a:t>Evaluation</a:t>
            </a:r>
            <a:endParaRPr lang="en-US" dirty="0"/>
          </a:p>
        </p:txBody>
      </p:sp>
    </p:spTree>
    <p:extLst>
      <p:ext uri="{BB962C8B-B14F-4D97-AF65-F5344CB8AC3E}">
        <p14:creationId xmlns:p14="http://schemas.microsoft.com/office/powerpoint/2010/main" val="29185473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28600" y="1752600"/>
            <a:ext cx="7620000" cy="3086100"/>
          </a:xfrm>
        </p:spPr>
        <p:txBody>
          <a:bodyPr>
            <a:noAutofit/>
          </a:bodyPr>
          <a:lstStyle/>
          <a:p>
            <a:r>
              <a:rPr lang="en-IN" dirty="0"/>
              <a:t>Product Recommendations</a:t>
            </a:r>
          </a:p>
          <a:p>
            <a:r>
              <a:rPr lang="en-IN" dirty="0"/>
              <a:t>Smart search </a:t>
            </a:r>
            <a:r>
              <a:rPr lang="en-IN" dirty="0" smtClean="0"/>
              <a:t>engines</a:t>
            </a:r>
          </a:p>
          <a:p>
            <a:pPr marL="457200" lvl="1" indent="0">
              <a:buNone/>
            </a:pPr>
            <a:r>
              <a:rPr lang="en-IN" sz="3200" dirty="0" smtClean="0"/>
              <a:t> </a:t>
            </a:r>
            <a:r>
              <a:rPr lang="en-IN" sz="3200" dirty="0"/>
              <a:t>– image search</a:t>
            </a:r>
          </a:p>
          <a:p>
            <a:r>
              <a:rPr lang="en-IN" dirty="0"/>
              <a:t>Warehouse automation</a:t>
            </a:r>
          </a:p>
          <a:p>
            <a:r>
              <a:rPr lang="en-IN" dirty="0"/>
              <a:t>Sales forecasting</a:t>
            </a:r>
          </a:p>
          <a:p>
            <a:r>
              <a:rPr lang="en-IN" dirty="0"/>
              <a:t>Inventory forecast</a:t>
            </a:r>
          </a:p>
          <a:p>
            <a:r>
              <a:rPr lang="en-IN" dirty="0"/>
              <a:t>Dynamic pricing and </a:t>
            </a:r>
            <a:r>
              <a:rPr lang="en-IN" dirty="0" smtClean="0"/>
              <a:t>price </a:t>
            </a:r>
            <a:r>
              <a:rPr lang="en-IN" dirty="0"/>
              <a:t>bundling</a:t>
            </a:r>
          </a:p>
        </p:txBody>
      </p:sp>
      <p:sp>
        <p:nvSpPr>
          <p:cNvPr id="5" name="Title 4"/>
          <p:cNvSpPr>
            <a:spLocks noGrp="1"/>
          </p:cNvSpPr>
          <p:nvPr>
            <p:ph type="title" idx="4294967295"/>
          </p:nvPr>
        </p:nvSpPr>
        <p:spPr>
          <a:xfrm>
            <a:off x="-228600" y="0"/>
            <a:ext cx="7258050" cy="573088"/>
          </a:xfrm>
          <a:prstGeom prst="rect">
            <a:avLst/>
          </a:prstGeom>
        </p:spPr>
        <p:txBody>
          <a:bodyPr>
            <a:normAutofit fontScale="90000"/>
          </a:bodyPr>
          <a:lstStyle/>
          <a:p>
            <a:r>
              <a:rPr lang="en-US" dirty="0"/>
              <a:t>Applications of Classification – </a:t>
            </a:r>
            <a:r>
              <a:rPr lang="en-US" dirty="0" smtClean="0"/>
              <a:t>ecommerce</a:t>
            </a:r>
            <a:endParaRPr lang="en-US" dirty="0"/>
          </a:p>
        </p:txBody>
      </p:sp>
      <p:pic>
        <p:nvPicPr>
          <p:cNvPr id="2" name="Picture 1">
            <a:extLst>
              <a:ext uri="{FF2B5EF4-FFF2-40B4-BE49-F238E27FC236}">
                <a16:creationId xmlns:a16="http://schemas.microsoft.com/office/drawing/2014/main" xmlns="" id="{EBEDE65A-19E8-4845-A477-DB0D26CBD70E}"/>
              </a:ext>
            </a:extLst>
          </p:cNvPr>
          <p:cNvPicPr>
            <a:picLocks noChangeAspect="1"/>
          </p:cNvPicPr>
          <p:nvPr/>
        </p:nvPicPr>
        <p:blipFill rotWithShape="1">
          <a:blip r:embed="rId2"/>
          <a:srcRect t="13333"/>
          <a:stretch/>
        </p:blipFill>
        <p:spPr>
          <a:xfrm>
            <a:off x="5180877" y="2362200"/>
            <a:ext cx="3697145" cy="2228849"/>
          </a:xfrm>
          <a:prstGeom prst="rect">
            <a:avLst/>
          </a:prstGeom>
        </p:spPr>
      </p:pic>
    </p:spTree>
    <p:extLst>
      <p:ext uri="{BB962C8B-B14F-4D97-AF65-F5344CB8AC3E}">
        <p14:creationId xmlns:p14="http://schemas.microsoft.com/office/powerpoint/2010/main" val="20405408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28600" y="1524000"/>
            <a:ext cx="8915400" cy="3086100"/>
          </a:xfrm>
        </p:spPr>
        <p:txBody>
          <a:bodyPr>
            <a:normAutofit fontScale="25000" lnSpcReduction="20000"/>
          </a:bodyPr>
          <a:lstStyle/>
          <a:p>
            <a:r>
              <a:rPr lang="en-IN" sz="11200" dirty="0"/>
              <a:t>Diabetes Mellitus prediction in women</a:t>
            </a:r>
          </a:p>
          <a:p>
            <a:r>
              <a:rPr lang="en-IN" sz="11200" dirty="0"/>
              <a:t>Two-class problem (yes/no classification)</a:t>
            </a:r>
          </a:p>
          <a:p>
            <a:r>
              <a:rPr lang="en-IN" sz="11200" dirty="0"/>
              <a:t>Data set – 768 patients with health records and family history as parameters</a:t>
            </a:r>
          </a:p>
          <a:p>
            <a:r>
              <a:rPr lang="en-IN" sz="9600" dirty="0"/>
              <a:t>Input attribute set</a:t>
            </a:r>
          </a:p>
          <a:p>
            <a:pPr lvl="3" fontAlgn="b"/>
            <a:r>
              <a:rPr lang="en-IN" sz="9600" dirty="0"/>
              <a:t>Pregnancies</a:t>
            </a:r>
          </a:p>
          <a:p>
            <a:pPr lvl="3" fontAlgn="b"/>
            <a:r>
              <a:rPr lang="en-IN" sz="9600" dirty="0"/>
              <a:t>Glucose</a:t>
            </a:r>
          </a:p>
          <a:p>
            <a:pPr lvl="3" fontAlgn="b"/>
            <a:r>
              <a:rPr lang="en-IN" sz="9600" dirty="0"/>
              <a:t>Blood Pressure</a:t>
            </a:r>
          </a:p>
          <a:p>
            <a:pPr lvl="3" fontAlgn="b"/>
            <a:r>
              <a:rPr lang="en-IN" sz="9600" dirty="0"/>
              <a:t>Skin Thickness</a:t>
            </a:r>
          </a:p>
          <a:p>
            <a:pPr lvl="3" fontAlgn="b"/>
            <a:r>
              <a:rPr lang="en-IN" sz="9600" dirty="0"/>
              <a:t>Insulin</a:t>
            </a:r>
          </a:p>
          <a:p>
            <a:pPr lvl="3" fontAlgn="b"/>
            <a:r>
              <a:rPr lang="en-IN" sz="9600" dirty="0"/>
              <a:t>BMI</a:t>
            </a:r>
          </a:p>
          <a:p>
            <a:pPr lvl="3" fontAlgn="b"/>
            <a:r>
              <a:rPr lang="en-IN" sz="9600" dirty="0"/>
              <a:t>Age</a:t>
            </a:r>
          </a:p>
          <a:p>
            <a:pPr fontAlgn="b"/>
            <a:r>
              <a:rPr lang="en-IN" sz="9600" dirty="0"/>
              <a:t>Label </a:t>
            </a:r>
            <a:r>
              <a:rPr lang="en-IN" sz="9600" dirty="0" smtClean="0"/>
              <a:t>- Outcome </a:t>
            </a:r>
            <a:r>
              <a:rPr lang="en-IN" sz="9600" dirty="0"/>
              <a:t>(diabetic or non-diabetic)</a:t>
            </a:r>
          </a:p>
          <a:p>
            <a:pPr lvl="1"/>
            <a:endParaRPr lang="en-IN" dirty="0"/>
          </a:p>
        </p:txBody>
      </p:sp>
      <p:sp>
        <p:nvSpPr>
          <p:cNvPr id="5" name="Title 4"/>
          <p:cNvSpPr>
            <a:spLocks noGrp="1"/>
          </p:cNvSpPr>
          <p:nvPr>
            <p:ph type="title" idx="4294967295"/>
          </p:nvPr>
        </p:nvSpPr>
        <p:spPr>
          <a:xfrm>
            <a:off x="-304800" y="31230"/>
            <a:ext cx="7258050" cy="573088"/>
          </a:xfrm>
          <a:prstGeom prst="rect">
            <a:avLst/>
          </a:prstGeom>
        </p:spPr>
        <p:txBody>
          <a:bodyPr>
            <a:normAutofit fontScale="90000"/>
          </a:bodyPr>
          <a:lstStyle/>
          <a:p>
            <a:r>
              <a:rPr lang="en-US" dirty="0"/>
              <a:t>Applications of Classification – Case Study Overview</a:t>
            </a:r>
          </a:p>
        </p:txBody>
      </p:sp>
    </p:spTree>
    <p:extLst>
      <p:ext uri="{BB962C8B-B14F-4D97-AF65-F5344CB8AC3E}">
        <p14:creationId xmlns:p14="http://schemas.microsoft.com/office/powerpoint/2010/main" val="808223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52400" y="1447800"/>
            <a:ext cx="7620000" cy="3600450"/>
          </a:xfrm>
        </p:spPr>
        <p:txBody>
          <a:bodyPr>
            <a:noAutofit/>
          </a:bodyPr>
          <a:lstStyle/>
          <a:p>
            <a:r>
              <a:rPr lang="en-US" sz="1800" dirty="0"/>
              <a:t>Predict presence of Liver disease in a patient based on vitals</a:t>
            </a:r>
            <a:r>
              <a:rPr lang="en-IN" sz="1800" dirty="0"/>
              <a:t> </a:t>
            </a:r>
          </a:p>
          <a:p>
            <a:r>
              <a:rPr lang="en-IN" sz="1800" dirty="0"/>
              <a:t>Two-class problem (yes/no classification)</a:t>
            </a:r>
          </a:p>
          <a:p>
            <a:r>
              <a:rPr lang="en-IN" sz="1800" dirty="0"/>
              <a:t>Data set – Data 583 patients with health parameters</a:t>
            </a:r>
          </a:p>
          <a:p>
            <a:r>
              <a:rPr lang="en-IN" sz="1800" dirty="0"/>
              <a:t>Input attribute set</a:t>
            </a:r>
          </a:p>
          <a:p>
            <a:pPr lvl="1" fontAlgn="b"/>
            <a:r>
              <a:rPr lang="en-IN" sz="1800" dirty="0"/>
              <a:t>Age</a:t>
            </a:r>
          </a:p>
          <a:p>
            <a:pPr lvl="1" fontAlgn="b"/>
            <a:r>
              <a:rPr lang="en-IN" sz="1800" dirty="0"/>
              <a:t>Gender</a:t>
            </a:r>
          </a:p>
          <a:p>
            <a:pPr lvl="1" fontAlgn="b"/>
            <a:r>
              <a:rPr lang="en-IN" sz="1800" dirty="0"/>
              <a:t>Bilirubin (total &amp; direct)</a:t>
            </a:r>
          </a:p>
          <a:p>
            <a:pPr lvl="1" fontAlgn="b"/>
            <a:r>
              <a:rPr lang="en-IN" sz="1800" dirty="0"/>
              <a:t>Alkaline Phosphatase</a:t>
            </a:r>
          </a:p>
          <a:p>
            <a:pPr lvl="1" fontAlgn="b"/>
            <a:r>
              <a:rPr lang="en-IN" sz="1800" dirty="0" err="1"/>
              <a:t>Alamine</a:t>
            </a:r>
            <a:r>
              <a:rPr lang="en-IN" sz="1800" dirty="0"/>
              <a:t> Aminotransferase</a:t>
            </a:r>
          </a:p>
          <a:p>
            <a:pPr lvl="1" fontAlgn="b"/>
            <a:r>
              <a:rPr lang="en-IN" sz="1800" dirty="0"/>
              <a:t>Aspartate Aminotransferase</a:t>
            </a:r>
          </a:p>
          <a:p>
            <a:pPr lvl="1" fontAlgn="b"/>
            <a:r>
              <a:rPr lang="en-IN" sz="1800" dirty="0"/>
              <a:t>Total Proteins</a:t>
            </a:r>
          </a:p>
          <a:p>
            <a:pPr lvl="1" fontAlgn="b"/>
            <a:r>
              <a:rPr lang="en-IN" sz="1800" dirty="0"/>
              <a:t>Albumin</a:t>
            </a:r>
          </a:p>
          <a:p>
            <a:pPr lvl="1" fontAlgn="b"/>
            <a:r>
              <a:rPr lang="en-IN" sz="1800" dirty="0"/>
              <a:t>Albumin &amp; Globulin Ratio</a:t>
            </a:r>
          </a:p>
          <a:p>
            <a:pPr fontAlgn="b"/>
            <a:r>
              <a:rPr lang="en-IN" sz="1800" dirty="0"/>
              <a:t>Label </a:t>
            </a:r>
          </a:p>
          <a:p>
            <a:pPr lvl="1" fontAlgn="b"/>
            <a:r>
              <a:rPr lang="en-IN" sz="1800" dirty="0"/>
              <a:t>Outcome (liver disease present or not)</a:t>
            </a:r>
          </a:p>
          <a:p>
            <a:pPr lvl="1"/>
            <a:endParaRPr lang="en-IN" sz="1800" dirty="0"/>
          </a:p>
        </p:txBody>
      </p:sp>
      <p:sp>
        <p:nvSpPr>
          <p:cNvPr id="5" name="Title 4"/>
          <p:cNvSpPr>
            <a:spLocks noGrp="1"/>
          </p:cNvSpPr>
          <p:nvPr>
            <p:ph type="title" idx="4294967295"/>
          </p:nvPr>
        </p:nvSpPr>
        <p:spPr>
          <a:xfrm>
            <a:off x="-228600" y="0"/>
            <a:ext cx="7258050" cy="573088"/>
          </a:xfrm>
          <a:prstGeom prst="rect">
            <a:avLst/>
          </a:prstGeom>
        </p:spPr>
        <p:txBody>
          <a:bodyPr>
            <a:normAutofit fontScale="90000"/>
          </a:bodyPr>
          <a:lstStyle/>
          <a:p>
            <a:r>
              <a:rPr lang="en-US" dirty="0"/>
              <a:t>Applications of Classification – Case Study Overview</a:t>
            </a:r>
          </a:p>
        </p:txBody>
      </p:sp>
    </p:spTree>
    <p:extLst>
      <p:ext uri="{BB962C8B-B14F-4D97-AF65-F5344CB8AC3E}">
        <p14:creationId xmlns:p14="http://schemas.microsoft.com/office/powerpoint/2010/main" val="505429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1691"/>
          <a:stretch/>
        </p:blipFill>
        <p:spPr>
          <a:xfrm>
            <a:off x="1143000" y="1599552"/>
            <a:ext cx="7467600" cy="4486924"/>
          </a:xfrm>
          <a:prstGeom prst="rect">
            <a:avLst/>
          </a:prstGeom>
        </p:spPr>
      </p:pic>
      <p:sp>
        <p:nvSpPr>
          <p:cNvPr id="5" name="Title 1"/>
          <p:cNvSpPr txBox="1">
            <a:spLocks/>
          </p:cNvSpPr>
          <p:nvPr/>
        </p:nvSpPr>
        <p:spPr>
          <a:xfrm>
            <a:off x="0" y="626415"/>
            <a:ext cx="9144000" cy="8382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3600" dirty="0" smtClean="0"/>
              <a:t>Case study: Personalized </a:t>
            </a:r>
            <a:r>
              <a:rPr lang="en-US" sz="3600" dirty="0" smtClean="0"/>
              <a:t>medical diagnosis</a:t>
            </a:r>
            <a:endParaRPr lang="en-US" sz="3600" dirty="0"/>
          </a:p>
        </p:txBody>
      </p:sp>
    </p:spTree>
    <p:extLst>
      <p:ext uri="{BB962C8B-B14F-4D97-AF65-F5344CB8AC3E}">
        <p14:creationId xmlns:p14="http://schemas.microsoft.com/office/powerpoint/2010/main" val="41319753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7368" t="11309"/>
          <a:stretch/>
        </p:blipFill>
        <p:spPr>
          <a:xfrm>
            <a:off x="37475" y="824733"/>
            <a:ext cx="6972925" cy="5531788"/>
          </a:xfrm>
          <a:prstGeom prst="rect">
            <a:avLst/>
          </a:prstGeom>
        </p:spPr>
      </p:pic>
      <p:sp>
        <p:nvSpPr>
          <p:cNvPr id="5" name="Title 1"/>
          <p:cNvSpPr txBox="1">
            <a:spLocks/>
          </p:cNvSpPr>
          <p:nvPr/>
        </p:nvSpPr>
        <p:spPr>
          <a:xfrm>
            <a:off x="0" y="228600"/>
            <a:ext cx="8534400" cy="8382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3600" dirty="0" smtClean="0"/>
              <a:t>Case study: Training Model</a:t>
            </a:r>
            <a:endParaRPr lang="en-US" sz="3600" dirty="0"/>
          </a:p>
        </p:txBody>
      </p:sp>
    </p:spTree>
    <p:extLst>
      <p:ext uri="{BB962C8B-B14F-4D97-AF65-F5344CB8AC3E}">
        <p14:creationId xmlns:p14="http://schemas.microsoft.com/office/powerpoint/2010/main" val="35141537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 y="1474866"/>
            <a:ext cx="8772525" cy="4857750"/>
          </a:xfrm>
          <a:prstGeom prst="rect">
            <a:avLst/>
          </a:prstGeom>
        </p:spPr>
      </p:pic>
    </p:spTree>
    <p:extLst>
      <p:ext uri="{BB962C8B-B14F-4D97-AF65-F5344CB8AC3E}">
        <p14:creationId xmlns:p14="http://schemas.microsoft.com/office/powerpoint/2010/main" val="30368502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3400" y="1720304"/>
            <a:ext cx="7200900" cy="4810125"/>
          </a:xfrm>
          <a:prstGeom prst="rect">
            <a:avLst/>
          </a:prstGeom>
        </p:spPr>
      </p:pic>
      <p:sp>
        <p:nvSpPr>
          <p:cNvPr id="7" name="Title 1"/>
          <p:cNvSpPr>
            <a:spLocks noGrp="1"/>
          </p:cNvSpPr>
          <p:nvPr>
            <p:ph type="title"/>
          </p:nvPr>
        </p:nvSpPr>
        <p:spPr>
          <a:xfrm>
            <a:off x="56213" y="228600"/>
            <a:ext cx="8229600" cy="838200"/>
          </a:xfrm>
        </p:spPr>
        <p:txBody>
          <a:bodyPr/>
          <a:lstStyle/>
          <a:p>
            <a:pPr algn="l"/>
            <a:r>
              <a:rPr lang="en-US" dirty="0" smtClean="0"/>
              <a:t>Case study: Sentiment </a:t>
            </a:r>
            <a:r>
              <a:rPr lang="en-US" dirty="0" smtClean="0"/>
              <a:t>Analysis</a:t>
            </a:r>
            <a:endParaRPr lang="en-US" dirty="0"/>
          </a:p>
        </p:txBody>
      </p:sp>
    </p:spTree>
    <p:extLst>
      <p:ext uri="{BB962C8B-B14F-4D97-AF65-F5344CB8AC3E}">
        <p14:creationId xmlns:p14="http://schemas.microsoft.com/office/powerpoint/2010/main" val="27666818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4" y="506595"/>
            <a:ext cx="8229600" cy="838200"/>
          </a:xfrm>
        </p:spPr>
        <p:txBody>
          <a:bodyPr/>
          <a:lstStyle/>
          <a:p>
            <a:pPr algn="l"/>
            <a:r>
              <a:rPr lang="en-US" dirty="0"/>
              <a:t>Case study: Sentiment Analysis</a:t>
            </a:r>
            <a:endParaRPr lang="en-US" dirty="0"/>
          </a:p>
        </p:txBody>
      </p:sp>
      <p:pic>
        <p:nvPicPr>
          <p:cNvPr id="5" name="Picture 4"/>
          <p:cNvPicPr>
            <a:picLocks noChangeAspect="1"/>
          </p:cNvPicPr>
          <p:nvPr/>
        </p:nvPicPr>
        <p:blipFill>
          <a:blip r:embed="rId2"/>
          <a:stretch>
            <a:fillRect/>
          </a:stretch>
        </p:blipFill>
        <p:spPr>
          <a:xfrm>
            <a:off x="23734" y="1359785"/>
            <a:ext cx="8963025" cy="4981575"/>
          </a:xfrm>
          <a:prstGeom prst="rect">
            <a:avLst/>
          </a:prstGeom>
        </p:spPr>
      </p:pic>
    </p:spTree>
    <p:extLst>
      <p:ext uri="{BB962C8B-B14F-4D97-AF65-F5344CB8AC3E}">
        <p14:creationId xmlns:p14="http://schemas.microsoft.com/office/powerpoint/2010/main" val="6062674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1450" y="1608684"/>
            <a:ext cx="8972550" cy="4733925"/>
          </a:xfrm>
          <a:prstGeom prst="rect">
            <a:avLst/>
          </a:prstGeom>
        </p:spPr>
      </p:pic>
      <p:sp>
        <p:nvSpPr>
          <p:cNvPr id="7" name="Title 1"/>
          <p:cNvSpPr>
            <a:spLocks noGrp="1"/>
          </p:cNvSpPr>
          <p:nvPr>
            <p:ph type="title"/>
          </p:nvPr>
        </p:nvSpPr>
        <p:spPr>
          <a:xfrm>
            <a:off x="0" y="533400"/>
            <a:ext cx="8229600" cy="838200"/>
          </a:xfrm>
        </p:spPr>
        <p:txBody>
          <a:bodyPr/>
          <a:lstStyle/>
          <a:p>
            <a:pPr algn="l"/>
            <a:r>
              <a:rPr lang="en-US" dirty="0"/>
              <a:t>Case study: Sentiment Analysis</a:t>
            </a:r>
            <a:endParaRPr lang="en-US" dirty="0"/>
          </a:p>
        </p:txBody>
      </p:sp>
    </p:spTree>
    <p:extLst>
      <p:ext uri="{BB962C8B-B14F-4D97-AF65-F5344CB8AC3E}">
        <p14:creationId xmlns:p14="http://schemas.microsoft.com/office/powerpoint/2010/main" val="9218004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56213" y="534864"/>
            <a:ext cx="8229600" cy="838200"/>
          </a:xfrm>
        </p:spPr>
        <p:txBody>
          <a:bodyPr/>
          <a:lstStyle/>
          <a:p>
            <a:pPr algn="l"/>
            <a:r>
              <a:rPr lang="en-US" dirty="0"/>
              <a:t>Case study: Sentiment Analysis</a:t>
            </a:r>
            <a:endParaRPr lang="en-US" dirty="0"/>
          </a:p>
        </p:txBody>
      </p:sp>
      <p:pic>
        <p:nvPicPr>
          <p:cNvPr id="7" name="Picture 6"/>
          <p:cNvPicPr>
            <a:picLocks noChangeAspect="1"/>
          </p:cNvPicPr>
          <p:nvPr/>
        </p:nvPicPr>
        <p:blipFill>
          <a:blip r:embed="rId2"/>
          <a:stretch>
            <a:fillRect/>
          </a:stretch>
        </p:blipFill>
        <p:spPr>
          <a:xfrm>
            <a:off x="1084913" y="1319089"/>
            <a:ext cx="6172200" cy="5037261"/>
          </a:xfrm>
          <a:prstGeom prst="rect">
            <a:avLst/>
          </a:prstGeom>
        </p:spPr>
      </p:pic>
    </p:spTree>
    <p:extLst>
      <p:ext uri="{BB962C8B-B14F-4D97-AF65-F5344CB8AC3E}">
        <p14:creationId xmlns:p14="http://schemas.microsoft.com/office/powerpoint/2010/main" val="16612274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0"/>
            <p:extLst>
              <p:ext uri="{D42A27DB-BD31-4B8C-83A1-F6EECF244321}">
                <p14:modId xmlns:p14="http://schemas.microsoft.com/office/powerpoint/2010/main" val="274031985"/>
              </p:ext>
            </p:extLst>
          </p:nvPr>
        </p:nvGraphicFramePr>
        <p:xfrm>
          <a:off x="74950" y="1371600"/>
          <a:ext cx="9065302" cy="4973072"/>
        </p:xfrm>
        <a:graphic>
          <a:graphicData uri="http://schemas.openxmlformats.org/drawingml/2006/table">
            <a:tbl>
              <a:tblPr/>
              <a:tblGrid>
                <a:gridCol w="2446193"/>
                <a:gridCol w="3453448"/>
                <a:gridCol w="3165661"/>
              </a:tblGrid>
              <a:tr h="611225">
                <a:tc>
                  <a:txBody>
                    <a:bodyPr/>
                    <a:lstStyle/>
                    <a:p>
                      <a:pPr algn="ctr" rtl="0" fontAlgn="ctr"/>
                      <a:r>
                        <a:rPr lang="en-US" sz="1800" dirty="0">
                          <a:effectLst/>
                        </a:rPr>
                        <a:t>Quiz-1 (Regular) </a:t>
                      </a:r>
                    </a:p>
                  </a:txBody>
                  <a:tcPr marL="4347" marR="4347" marT="2898" marB="2898"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sz="1800">
                          <a:solidFill>
                            <a:srgbClr val="000000"/>
                          </a:solidFill>
                          <a:effectLst/>
                        </a:rPr>
                        <a:t>Module M1 and M2</a:t>
                      </a:r>
                    </a:p>
                  </a:txBody>
                  <a:tcPr marL="4347" marR="4347" marT="2898" marB="289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US" sz="1800">
                          <a:effectLst/>
                        </a:rPr>
                        <a:t>14th June 2020</a:t>
                      </a:r>
                      <a:br>
                        <a:rPr lang="en-US" sz="1800">
                          <a:effectLst/>
                        </a:rPr>
                      </a:br>
                      <a:r>
                        <a:rPr lang="en-US" sz="1800">
                          <a:effectLst/>
                        </a:rPr>
                        <a:t>(09:00 PM - 09:30 PM)</a:t>
                      </a:r>
                    </a:p>
                  </a:txBody>
                  <a:tcPr marL="4347" marR="4347" marT="2898" marB="2898"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611225">
                <a:tc>
                  <a:txBody>
                    <a:bodyPr/>
                    <a:lstStyle/>
                    <a:p>
                      <a:pPr algn="ctr" rtl="0" fontAlgn="ctr"/>
                      <a:r>
                        <a:rPr lang="en-US" sz="1800">
                          <a:effectLst/>
                        </a:rPr>
                        <a:t>Quiz-1 (Makeup)</a:t>
                      </a:r>
                    </a:p>
                  </a:txBody>
                  <a:tcPr marL="4347" marR="4347" marT="2898" marB="2898"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sz="1800" dirty="0">
                          <a:solidFill>
                            <a:srgbClr val="000000"/>
                          </a:solidFill>
                          <a:effectLst/>
                        </a:rPr>
                        <a:t>Module M1 and M2</a:t>
                      </a:r>
                    </a:p>
                  </a:txBody>
                  <a:tcPr marL="4347" marR="4347" marT="2898" marB="289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US" sz="1800">
                          <a:effectLst/>
                        </a:rPr>
                        <a:t>17th June 2020</a:t>
                      </a:r>
                      <a:br>
                        <a:rPr lang="en-US" sz="1800">
                          <a:effectLst/>
                        </a:rPr>
                      </a:br>
                      <a:r>
                        <a:rPr lang="en-US" sz="1800">
                          <a:effectLst/>
                        </a:rPr>
                        <a:t>(09:00 PM - 09:30 PM)</a:t>
                      </a:r>
                    </a:p>
                  </a:txBody>
                  <a:tcPr marL="4347" marR="4347" marT="2898" marB="2898"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530368">
                <a:tc>
                  <a:txBody>
                    <a:bodyPr/>
                    <a:lstStyle/>
                    <a:p>
                      <a:pPr algn="ctr" rtl="0" fontAlgn="ctr"/>
                      <a:r>
                        <a:rPr lang="en-US" sz="1800">
                          <a:effectLst/>
                        </a:rPr>
                        <a:t>Quiz-2(Regular) </a:t>
                      </a:r>
                    </a:p>
                  </a:txBody>
                  <a:tcPr marL="4347" marR="4347" marT="2898" marB="2898"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sz="1800">
                          <a:solidFill>
                            <a:srgbClr val="000000"/>
                          </a:solidFill>
                          <a:effectLst/>
                        </a:rPr>
                        <a:t>Module M3, M4 and M5</a:t>
                      </a:r>
                    </a:p>
                  </a:txBody>
                  <a:tcPr marL="4347" marR="4347" marT="2898" marB="289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US" sz="1800">
                          <a:effectLst/>
                        </a:rPr>
                        <a:t>5th July 2020</a:t>
                      </a:r>
                      <a:br>
                        <a:rPr lang="en-US" sz="1800">
                          <a:effectLst/>
                        </a:rPr>
                      </a:br>
                      <a:r>
                        <a:rPr lang="en-US" sz="1800">
                          <a:effectLst/>
                        </a:rPr>
                        <a:t>(09:00 PM - 09:30 PM)</a:t>
                      </a:r>
                    </a:p>
                  </a:txBody>
                  <a:tcPr marL="4347" marR="4347" marT="2898" marB="2898"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530368">
                <a:tc>
                  <a:txBody>
                    <a:bodyPr/>
                    <a:lstStyle/>
                    <a:p>
                      <a:pPr algn="ctr" rtl="0" fontAlgn="ctr"/>
                      <a:r>
                        <a:rPr lang="en-US" sz="1800">
                          <a:effectLst/>
                        </a:rPr>
                        <a:t>Quiz-2 (Makeup) </a:t>
                      </a:r>
                    </a:p>
                  </a:txBody>
                  <a:tcPr marL="4347" marR="4347" marT="2898" marB="2898"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sz="1800">
                          <a:solidFill>
                            <a:srgbClr val="000000"/>
                          </a:solidFill>
                          <a:effectLst/>
                        </a:rPr>
                        <a:t>Module M3, M4 and M5</a:t>
                      </a:r>
                    </a:p>
                  </a:txBody>
                  <a:tcPr marL="4347" marR="4347" marT="2898" marB="289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US" sz="1800">
                          <a:effectLst/>
                        </a:rPr>
                        <a:t>8th July 2020</a:t>
                      </a:r>
                      <a:br>
                        <a:rPr lang="en-US" sz="1800">
                          <a:effectLst/>
                        </a:rPr>
                      </a:br>
                      <a:r>
                        <a:rPr lang="en-US" sz="1800">
                          <a:effectLst/>
                        </a:rPr>
                        <a:t>(09:00 PM - 09:30 PM)</a:t>
                      </a:r>
                    </a:p>
                  </a:txBody>
                  <a:tcPr marL="4347" marR="4347" marT="2898" marB="2898"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530368">
                <a:tc>
                  <a:txBody>
                    <a:bodyPr/>
                    <a:lstStyle/>
                    <a:p>
                      <a:pPr algn="ctr" rtl="0" fontAlgn="ctr"/>
                      <a:r>
                        <a:rPr lang="en-US" sz="1800">
                          <a:effectLst/>
                        </a:rPr>
                        <a:t>Quiz-3(Regular)</a:t>
                      </a:r>
                    </a:p>
                  </a:txBody>
                  <a:tcPr marL="4347" marR="4347" marT="2898" marB="2898"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sz="1800">
                          <a:effectLst/>
                        </a:rPr>
                        <a:t>Module M6 and M7</a:t>
                      </a:r>
                    </a:p>
                  </a:txBody>
                  <a:tcPr marL="4347" marR="4347" marT="2898" marB="289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sz="1800" dirty="0">
                          <a:effectLst/>
                        </a:rPr>
                        <a:t>19th July 2020</a:t>
                      </a:r>
                      <a:br>
                        <a:rPr lang="en-US" sz="1800" dirty="0">
                          <a:effectLst/>
                        </a:rPr>
                      </a:br>
                      <a:r>
                        <a:rPr lang="en-US" sz="1800" dirty="0">
                          <a:effectLst/>
                        </a:rPr>
                        <a:t>(09:00 PM - 09:30 PM)</a:t>
                      </a:r>
                    </a:p>
                  </a:txBody>
                  <a:tcPr marL="4347" marR="4347" marT="2898" marB="2898"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530368">
                <a:tc>
                  <a:txBody>
                    <a:bodyPr/>
                    <a:lstStyle/>
                    <a:p>
                      <a:pPr algn="ctr" rtl="0" fontAlgn="ctr"/>
                      <a:r>
                        <a:rPr lang="en-US" sz="1800">
                          <a:effectLst/>
                        </a:rPr>
                        <a:t>Quiz-3 (Makeup)</a:t>
                      </a:r>
                    </a:p>
                  </a:txBody>
                  <a:tcPr marL="4347" marR="4347" marT="2898" marB="2898"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sz="1800">
                          <a:effectLst/>
                        </a:rPr>
                        <a:t>Module M6 and M7</a:t>
                      </a:r>
                    </a:p>
                  </a:txBody>
                  <a:tcPr marL="4347" marR="4347" marT="2898" marB="289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sz="1800">
                          <a:effectLst/>
                        </a:rPr>
                        <a:t>22nd July 2020</a:t>
                      </a:r>
                      <a:br>
                        <a:rPr lang="en-US" sz="1800">
                          <a:effectLst/>
                        </a:rPr>
                      </a:br>
                      <a:r>
                        <a:rPr lang="en-US" sz="1800">
                          <a:effectLst/>
                        </a:rPr>
                        <a:t>(09:00 PM - 09:30 PM)</a:t>
                      </a:r>
                    </a:p>
                  </a:txBody>
                  <a:tcPr marL="4347" marR="4347" marT="2898" marB="2898"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59221">
                <a:tc>
                  <a:txBody>
                    <a:bodyPr/>
                    <a:lstStyle/>
                    <a:p>
                      <a:pPr algn="ctr" rtl="0" fontAlgn="ctr"/>
                      <a:r>
                        <a:rPr lang="en-US" sz="1800">
                          <a:effectLst/>
                        </a:rPr>
                        <a:t>Assignment-1</a:t>
                      </a:r>
                    </a:p>
                  </a:txBody>
                  <a:tcPr marL="4347" marR="4347" marT="2898" marB="2898"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sz="1800">
                          <a:solidFill>
                            <a:srgbClr val="000000"/>
                          </a:solidFill>
                          <a:effectLst/>
                        </a:rPr>
                        <a:t>KNN Implementation</a:t>
                      </a:r>
                    </a:p>
                  </a:txBody>
                  <a:tcPr marL="4347" marR="4347" marT="2898" marB="289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US" sz="1800">
                          <a:effectLst/>
                        </a:rPr>
                        <a:t>16th June, 2020 (Tuesday)</a:t>
                      </a:r>
                    </a:p>
                  </a:txBody>
                  <a:tcPr marL="4347" marR="4347" marT="2898" marB="2898"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59221">
                <a:tc>
                  <a:txBody>
                    <a:bodyPr/>
                    <a:lstStyle/>
                    <a:p>
                      <a:pPr algn="ctr" rtl="0" fontAlgn="ctr"/>
                      <a:r>
                        <a:rPr lang="en-US" sz="1800">
                          <a:effectLst/>
                        </a:rPr>
                        <a:t>Assignment-2 </a:t>
                      </a:r>
                    </a:p>
                  </a:txBody>
                  <a:tcPr marL="4347" marR="4347" marT="2898" marB="2898"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sz="1800">
                          <a:solidFill>
                            <a:srgbClr val="000000"/>
                          </a:solidFill>
                          <a:effectLst/>
                        </a:rPr>
                        <a:t>Naive Bayes and Logistic Regression</a:t>
                      </a:r>
                    </a:p>
                  </a:txBody>
                  <a:tcPr marL="4347" marR="4347" marT="2898" marB="289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US" sz="1800" dirty="0">
                          <a:effectLst/>
                        </a:rPr>
                        <a:t>23rd June, 2020 (Tuesday)</a:t>
                      </a:r>
                    </a:p>
                  </a:txBody>
                  <a:tcPr marL="4347" marR="4347" marT="2898" marB="2898"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07218">
                <a:tc>
                  <a:txBody>
                    <a:bodyPr/>
                    <a:lstStyle/>
                    <a:p>
                      <a:pPr algn="ctr" rtl="0" fontAlgn="ctr"/>
                      <a:r>
                        <a:rPr lang="en-US" sz="1800">
                          <a:effectLst/>
                        </a:rPr>
                        <a:t>Assignment-3 </a:t>
                      </a:r>
                    </a:p>
                  </a:txBody>
                  <a:tcPr marL="4347" marR="4347" marT="2898" marB="2898"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ctr"/>
                      <a:r>
                        <a:rPr lang="en-US" sz="1800">
                          <a:solidFill>
                            <a:srgbClr val="000000"/>
                          </a:solidFill>
                          <a:effectLst/>
                        </a:rPr>
                        <a:t>Decision Tree</a:t>
                      </a:r>
                    </a:p>
                  </a:txBody>
                  <a:tcPr marL="4347" marR="4347" marT="2898" marB="289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US" sz="1800" dirty="0">
                          <a:effectLst/>
                        </a:rPr>
                        <a:t>7th July, 2020 (Tuesday)</a:t>
                      </a:r>
                    </a:p>
                  </a:txBody>
                  <a:tcPr marL="4347" marR="4347" marT="2898" marB="2898"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07218">
                <a:tc>
                  <a:txBody>
                    <a:bodyPr/>
                    <a:lstStyle/>
                    <a:p>
                      <a:pPr algn="ctr" rtl="0" fontAlgn="ctr"/>
                      <a:r>
                        <a:rPr lang="en-US" sz="1800">
                          <a:effectLst/>
                        </a:rPr>
                        <a:t>Assignment-4 </a:t>
                      </a:r>
                    </a:p>
                  </a:txBody>
                  <a:tcPr marL="4347" marR="4347" marT="2898" marB="2898" anchor="ctr">
                    <a:lnL w="952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ctr"/>
                      <a:r>
                        <a:rPr lang="en-US" sz="1800">
                          <a:solidFill>
                            <a:srgbClr val="000000"/>
                          </a:solidFill>
                          <a:effectLst/>
                        </a:rPr>
                        <a:t>SVM</a:t>
                      </a:r>
                    </a:p>
                  </a:txBody>
                  <a:tcPr marL="4347" marR="4347" marT="2898" marB="2898"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800" dirty="0">
                          <a:effectLst/>
                        </a:rPr>
                        <a:t>26th July, 2020 (Sunday)</a:t>
                      </a:r>
                    </a:p>
                  </a:txBody>
                  <a:tcPr marL="4347" marR="4347" marT="2898" marB="2898" anchor="ctr">
                    <a:lnL w="9525" cap="flat" cmpd="sng" algn="ctr">
                      <a:solidFill>
                        <a:srgbClr val="CCCCCC"/>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p:sp>
        <p:nvSpPr>
          <p:cNvPr id="7" name="Content Placeholder 3"/>
          <p:cNvSpPr>
            <a:spLocks noGrp="1"/>
          </p:cNvSpPr>
          <p:nvPr>
            <p:ph sz="quarter" idx="10"/>
          </p:nvPr>
        </p:nvSpPr>
        <p:spPr>
          <a:xfrm>
            <a:off x="304800" y="152400"/>
            <a:ext cx="6324600" cy="1143000"/>
          </a:xfrm>
        </p:spPr>
        <p:txBody>
          <a:bodyPr/>
          <a:lstStyle/>
          <a:p>
            <a:r>
              <a:rPr lang="en-US" dirty="0" smtClean="0"/>
              <a:t>Evaluation</a:t>
            </a:r>
            <a:endParaRPr lang="en-US" dirty="0"/>
          </a:p>
        </p:txBody>
      </p:sp>
    </p:spTree>
    <p:extLst>
      <p:ext uri="{BB962C8B-B14F-4D97-AF65-F5344CB8AC3E}">
        <p14:creationId xmlns:p14="http://schemas.microsoft.com/office/powerpoint/2010/main" val="8651667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90800" y="1901031"/>
            <a:ext cx="3848100" cy="3971925"/>
          </a:xfrm>
          <a:prstGeom prst="rect">
            <a:avLst/>
          </a:prstGeom>
        </p:spPr>
      </p:pic>
      <p:sp>
        <p:nvSpPr>
          <p:cNvPr id="6" name="Title 1"/>
          <p:cNvSpPr>
            <a:spLocks noGrp="1"/>
          </p:cNvSpPr>
          <p:nvPr>
            <p:ph type="title"/>
          </p:nvPr>
        </p:nvSpPr>
        <p:spPr>
          <a:xfrm>
            <a:off x="16239" y="579437"/>
            <a:ext cx="8229600" cy="838200"/>
          </a:xfrm>
        </p:spPr>
        <p:txBody>
          <a:bodyPr/>
          <a:lstStyle/>
          <a:p>
            <a:pPr algn="l"/>
            <a:r>
              <a:rPr lang="en-US" dirty="0"/>
              <a:t>Case study: Sentiment Analysis</a:t>
            </a:r>
            <a:endParaRPr lang="en-US" dirty="0"/>
          </a:p>
        </p:txBody>
      </p:sp>
    </p:spTree>
    <p:extLst>
      <p:ext uri="{BB962C8B-B14F-4D97-AF65-F5344CB8AC3E}">
        <p14:creationId xmlns:p14="http://schemas.microsoft.com/office/powerpoint/2010/main" val="28819769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3143" y="1441450"/>
            <a:ext cx="6562725" cy="4914900"/>
          </a:xfrm>
          <a:prstGeom prst="rect">
            <a:avLst/>
          </a:prstGeom>
        </p:spPr>
      </p:pic>
      <p:sp>
        <p:nvSpPr>
          <p:cNvPr id="5" name="Title 1"/>
          <p:cNvSpPr txBox="1">
            <a:spLocks/>
          </p:cNvSpPr>
          <p:nvPr/>
        </p:nvSpPr>
        <p:spPr>
          <a:xfrm>
            <a:off x="11243" y="592007"/>
            <a:ext cx="8229600" cy="8382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dirty="0"/>
              <a:t>Case study: Sentiment Analysis</a:t>
            </a:r>
            <a:endParaRPr lang="en-US" dirty="0"/>
          </a:p>
        </p:txBody>
      </p:sp>
    </p:spTree>
    <p:extLst>
      <p:ext uri="{BB962C8B-B14F-4D97-AF65-F5344CB8AC3E}">
        <p14:creationId xmlns:p14="http://schemas.microsoft.com/office/powerpoint/2010/main" val="17321103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4471" y="1479550"/>
            <a:ext cx="6581775" cy="4876800"/>
          </a:xfrm>
          <a:prstGeom prst="rect">
            <a:avLst/>
          </a:prstGeom>
        </p:spPr>
      </p:pic>
      <p:sp>
        <p:nvSpPr>
          <p:cNvPr id="5" name="Title 1"/>
          <p:cNvSpPr txBox="1">
            <a:spLocks/>
          </p:cNvSpPr>
          <p:nvPr/>
        </p:nvSpPr>
        <p:spPr>
          <a:xfrm>
            <a:off x="0" y="533400"/>
            <a:ext cx="8229600" cy="8382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dirty="0"/>
              <a:t>Case study: Sentiment Analysis</a:t>
            </a:r>
            <a:endParaRPr lang="en-US" dirty="0"/>
          </a:p>
        </p:txBody>
      </p:sp>
    </p:spTree>
    <p:extLst>
      <p:ext uri="{BB962C8B-B14F-4D97-AF65-F5344CB8AC3E}">
        <p14:creationId xmlns:p14="http://schemas.microsoft.com/office/powerpoint/2010/main" val="386375628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200" y="1524000"/>
            <a:ext cx="7086600" cy="4591050"/>
          </a:xfrm>
          <a:prstGeom prst="rect">
            <a:avLst/>
          </a:prstGeom>
        </p:spPr>
      </p:pic>
      <p:sp>
        <p:nvSpPr>
          <p:cNvPr id="5" name="Title 1"/>
          <p:cNvSpPr txBox="1">
            <a:spLocks/>
          </p:cNvSpPr>
          <p:nvPr/>
        </p:nvSpPr>
        <p:spPr>
          <a:xfrm>
            <a:off x="0" y="565150"/>
            <a:ext cx="8229600" cy="8382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dirty="0"/>
              <a:t>Case study: Sentiment Analysis</a:t>
            </a:r>
            <a:endParaRPr lang="en-US" dirty="0"/>
          </a:p>
        </p:txBody>
      </p:sp>
    </p:spTree>
    <p:extLst>
      <p:ext uri="{BB962C8B-B14F-4D97-AF65-F5344CB8AC3E}">
        <p14:creationId xmlns:p14="http://schemas.microsoft.com/office/powerpoint/2010/main" val="2699504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1565275"/>
            <a:ext cx="5695950" cy="4791075"/>
          </a:xfrm>
          <a:prstGeom prst="rect">
            <a:avLst/>
          </a:prstGeom>
        </p:spPr>
      </p:pic>
      <p:sp>
        <p:nvSpPr>
          <p:cNvPr id="5" name="Title 1"/>
          <p:cNvSpPr txBox="1">
            <a:spLocks/>
          </p:cNvSpPr>
          <p:nvPr/>
        </p:nvSpPr>
        <p:spPr>
          <a:xfrm>
            <a:off x="18738" y="533400"/>
            <a:ext cx="8229600" cy="8382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dirty="0"/>
              <a:t>Case study: Sentiment Analysis</a:t>
            </a:r>
            <a:endParaRPr lang="en-US" dirty="0"/>
          </a:p>
        </p:txBody>
      </p:sp>
    </p:spTree>
    <p:extLst>
      <p:ext uri="{BB962C8B-B14F-4D97-AF65-F5344CB8AC3E}">
        <p14:creationId xmlns:p14="http://schemas.microsoft.com/office/powerpoint/2010/main" val="398100746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0" y="1600200"/>
            <a:ext cx="6791325" cy="4019550"/>
          </a:xfrm>
          <a:prstGeom prst="rect">
            <a:avLst/>
          </a:prstGeom>
        </p:spPr>
      </p:pic>
      <p:sp>
        <p:nvSpPr>
          <p:cNvPr id="5" name="Title 1"/>
          <p:cNvSpPr txBox="1">
            <a:spLocks/>
          </p:cNvSpPr>
          <p:nvPr/>
        </p:nvSpPr>
        <p:spPr>
          <a:xfrm>
            <a:off x="0" y="609600"/>
            <a:ext cx="8229600" cy="8382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dirty="0"/>
              <a:t>Case study: Sentiment Analysis</a:t>
            </a:r>
            <a:endParaRPr lang="en-US" dirty="0"/>
          </a:p>
        </p:txBody>
      </p:sp>
    </p:spTree>
    <p:extLst>
      <p:ext uri="{BB962C8B-B14F-4D97-AF65-F5344CB8AC3E}">
        <p14:creationId xmlns:p14="http://schemas.microsoft.com/office/powerpoint/2010/main" val="22473547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19200" y="1371600"/>
            <a:ext cx="6591300" cy="4857750"/>
          </a:xfrm>
          <a:prstGeom prst="rect">
            <a:avLst/>
          </a:prstGeom>
        </p:spPr>
      </p:pic>
      <p:sp>
        <p:nvSpPr>
          <p:cNvPr id="5" name="Title 1"/>
          <p:cNvSpPr txBox="1">
            <a:spLocks/>
          </p:cNvSpPr>
          <p:nvPr/>
        </p:nvSpPr>
        <p:spPr>
          <a:xfrm>
            <a:off x="0" y="533400"/>
            <a:ext cx="8229600" cy="8382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dirty="0"/>
              <a:t>Case study: Sentiment Analysis</a:t>
            </a:r>
            <a:endParaRPr lang="en-US" dirty="0"/>
          </a:p>
        </p:txBody>
      </p:sp>
    </p:spTree>
    <p:extLst>
      <p:ext uri="{BB962C8B-B14F-4D97-AF65-F5344CB8AC3E}">
        <p14:creationId xmlns:p14="http://schemas.microsoft.com/office/powerpoint/2010/main" val="5173581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 y="1524000"/>
            <a:ext cx="9105900" cy="4638675"/>
          </a:xfrm>
          <a:prstGeom prst="rect">
            <a:avLst/>
          </a:prstGeom>
        </p:spPr>
      </p:pic>
      <p:sp>
        <p:nvSpPr>
          <p:cNvPr id="5" name="Title 1"/>
          <p:cNvSpPr txBox="1">
            <a:spLocks/>
          </p:cNvSpPr>
          <p:nvPr/>
        </p:nvSpPr>
        <p:spPr>
          <a:xfrm>
            <a:off x="38100" y="588963"/>
            <a:ext cx="8229600" cy="8382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dirty="0"/>
              <a:t>Case study: Sentiment Analysis</a:t>
            </a:r>
            <a:endParaRPr lang="en-US" dirty="0"/>
          </a:p>
        </p:txBody>
      </p:sp>
    </p:spTree>
    <p:extLst>
      <p:ext uri="{BB962C8B-B14F-4D97-AF65-F5344CB8AC3E}">
        <p14:creationId xmlns:p14="http://schemas.microsoft.com/office/powerpoint/2010/main" val="366615205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870" y="1712448"/>
            <a:ext cx="8290691" cy="4665138"/>
          </a:xfrm>
          <a:prstGeom prst="rect">
            <a:avLst/>
          </a:prstGeom>
        </p:spPr>
      </p:pic>
      <p:sp>
        <p:nvSpPr>
          <p:cNvPr id="5" name="Title 4"/>
          <p:cNvSpPr txBox="1">
            <a:spLocks/>
          </p:cNvSpPr>
          <p:nvPr/>
        </p:nvSpPr>
        <p:spPr>
          <a:xfrm>
            <a:off x="0" y="609600"/>
            <a:ext cx="8748464" cy="85010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IN" sz="4000" b="1" dirty="0" smtClean="0"/>
              <a:t>Machine Learning Model Selection</a:t>
            </a:r>
            <a:endParaRPr lang="en-US" sz="4000" b="1" dirty="0"/>
          </a:p>
        </p:txBody>
      </p:sp>
    </p:spTree>
    <p:extLst>
      <p:ext uri="{BB962C8B-B14F-4D97-AF65-F5344CB8AC3E}">
        <p14:creationId xmlns:p14="http://schemas.microsoft.com/office/powerpoint/2010/main" val="246606370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0" y="1600200"/>
            <a:ext cx="7410450" cy="4467225"/>
          </a:xfrm>
          <a:prstGeom prst="rect">
            <a:avLst/>
          </a:prstGeom>
        </p:spPr>
      </p:pic>
      <p:sp>
        <p:nvSpPr>
          <p:cNvPr id="5" name="Title 4"/>
          <p:cNvSpPr txBox="1">
            <a:spLocks/>
          </p:cNvSpPr>
          <p:nvPr/>
        </p:nvSpPr>
        <p:spPr>
          <a:xfrm>
            <a:off x="0" y="609600"/>
            <a:ext cx="8748464" cy="85010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IN" sz="4000" b="1" dirty="0" smtClean="0"/>
              <a:t>Machine Learning Model Selection</a:t>
            </a:r>
            <a:endParaRPr lang="en-US" sz="4000" b="1" dirty="0"/>
          </a:p>
        </p:txBody>
      </p:sp>
    </p:spTree>
    <p:extLst>
      <p:ext uri="{BB962C8B-B14F-4D97-AF65-F5344CB8AC3E}">
        <p14:creationId xmlns:p14="http://schemas.microsoft.com/office/powerpoint/2010/main" val="2182601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41" y="210300"/>
            <a:ext cx="7772400" cy="990600"/>
          </a:xfrm>
        </p:spPr>
        <p:txBody>
          <a:bodyPr/>
          <a:lstStyle/>
          <a:p>
            <a:pPr algn="l"/>
            <a:r>
              <a:rPr lang="en-US" b="1" dirty="0" smtClean="0"/>
              <a:t>Regression vs Classification</a:t>
            </a:r>
            <a:endParaRPr lang="en-US" b="1" dirty="0"/>
          </a:p>
        </p:txBody>
      </p:sp>
      <p:sp>
        <p:nvSpPr>
          <p:cNvPr id="3" name="Text Placeholder 2"/>
          <p:cNvSpPr>
            <a:spLocks noGrp="1"/>
          </p:cNvSpPr>
          <p:nvPr>
            <p:ph type="body" idx="1"/>
          </p:nvPr>
        </p:nvSpPr>
        <p:spPr/>
        <p:txBody>
          <a:bodyPr>
            <a:normAutofit fontScale="92500" lnSpcReduction="10000"/>
          </a:bodyPr>
          <a:lstStyle/>
          <a:p>
            <a:r>
              <a:rPr lang="en-US" dirty="0"/>
              <a:t>In Regression we assign input vector x to one or more continuous target variables </a:t>
            </a:r>
            <a:r>
              <a:rPr lang="en-US" dirty="0" smtClean="0"/>
              <a:t>t</a:t>
            </a:r>
          </a:p>
          <a:p>
            <a:pPr lvl="1"/>
            <a:r>
              <a:rPr lang="en-US" dirty="0" smtClean="0"/>
              <a:t>Linear </a:t>
            </a:r>
            <a:r>
              <a:rPr lang="en-US" dirty="0"/>
              <a:t>regression has simple analytical and computational properties </a:t>
            </a:r>
            <a:endParaRPr lang="en-US" dirty="0" smtClean="0"/>
          </a:p>
          <a:p>
            <a:r>
              <a:rPr lang="en-US" dirty="0" smtClean="0"/>
              <a:t>In </a:t>
            </a:r>
            <a:r>
              <a:rPr lang="en-US" dirty="0"/>
              <a:t>Classification we assign input vector x  to one of K discrete classes </a:t>
            </a:r>
            <a:r>
              <a:rPr lang="en-US" dirty="0" err="1"/>
              <a:t>Ck</a:t>
            </a:r>
            <a:r>
              <a:rPr lang="en-US" dirty="0"/>
              <a:t>, k = 1, . . . ,</a:t>
            </a:r>
            <a:r>
              <a:rPr lang="en-US" dirty="0" smtClean="0"/>
              <a:t>K</a:t>
            </a:r>
          </a:p>
          <a:p>
            <a:pPr lvl="1"/>
            <a:r>
              <a:rPr lang="en-US" dirty="0" smtClean="0"/>
              <a:t>Common </a:t>
            </a:r>
            <a:r>
              <a:rPr lang="en-US" dirty="0"/>
              <a:t>classification scenario: classes considered disjoint </a:t>
            </a:r>
            <a:endParaRPr lang="en-US" dirty="0" smtClean="0"/>
          </a:p>
          <a:p>
            <a:pPr lvl="1"/>
            <a:r>
              <a:rPr lang="en-US" dirty="0" smtClean="0"/>
              <a:t>Each </a:t>
            </a:r>
            <a:r>
              <a:rPr lang="en-US" dirty="0"/>
              <a:t>input assigned to only one class </a:t>
            </a:r>
            <a:endParaRPr lang="en-US" dirty="0" smtClean="0"/>
          </a:p>
          <a:p>
            <a:pPr lvl="1"/>
            <a:r>
              <a:rPr lang="en-US" dirty="0" smtClean="0"/>
              <a:t>Input </a:t>
            </a:r>
            <a:r>
              <a:rPr lang="en-US" dirty="0"/>
              <a:t>space is thereby divided into decision regions </a:t>
            </a:r>
            <a:r>
              <a:rPr lang="en-US" dirty="0" smtClean="0"/>
              <a:t> </a:t>
            </a:r>
            <a:endParaRPr lang="en-US" dirty="0"/>
          </a:p>
        </p:txBody>
      </p:sp>
    </p:spTree>
    <p:extLst>
      <p:ext uri="{BB962C8B-B14F-4D97-AF65-F5344CB8AC3E}">
        <p14:creationId xmlns:p14="http://schemas.microsoft.com/office/powerpoint/2010/main" val="95670709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668"/>
            <a:ext cx="9144000" cy="5700995"/>
          </a:xfrm>
          <a:prstGeom prst="rect">
            <a:avLst/>
          </a:prstGeom>
        </p:spPr>
      </p:pic>
    </p:spTree>
    <p:extLst>
      <p:ext uri="{BB962C8B-B14F-4D97-AF65-F5344CB8AC3E}">
        <p14:creationId xmlns:p14="http://schemas.microsoft.com/office/powerpoint/2010/main" val="189503254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447800"/>
            <a:ext cx="6858000" cy="4648200"/>
          </a:xfrm>
          <a:prstGeom prst="rect">
            <a:avLst/>
          </a:prstGeom>
        </p:spPr>
      </p:pic>
    </p:spTree>
    <p:extLst>
      <p:ext uri="{BB962C8B-B14F-4D97-AF65-F5344CB8AC3E}">
        <p14:creationId xmlns:p14="http://schemas.microsoft.com/office/powerpoint/2010/main" val="260366902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ML algorithm selection</a:t>
            </a:r>
            <a:endParaRPr lang="en-US" b="1" dirty="0"/>
          </a:p>
        </p:txBody>
      </p:sp>
      <p:sp>
        <p:nvSpPr>
          <p:cNvPr id="3" name="Content Placeholder 2"/>
          <p:cNvSpPr>
            <a:spLocks noGrp="1"/>
          </p:cNvSpPr>
          <p:nvPr>
            <p:ph idx="1"/>
          </p:nvPr>
        </p:nvSpPr>
        <p:spPr/>
        <p:txBody>
          <a:bodyPr>
            <a:normAutofit lnSpcReduction="10000"/>
          </a:bodyPr>
          <a:lstStyle/>
          <a:p>
            <a:pPr marL="0" indent="0">
              <a:buNone/>
            </a:pPr>
            <a:r>
              <a:rPr lang="en-US" dirty="0" smtClean="0"/>
              <a:t>Practical </a:t>
            </a:r>
            <a:r>
              <a:rPr lang="en-US" dirty="0"/>
              <a:t>advice is:</a:t>
            </a:r>
          </a:p>
          <a:p>
            <a:r>
              <a:rPr lang="en-US" dirty="0"/>
              <a:t>Define a performance metric to evaluate your model</a:t>
            </a:r>
          </a:p>
          <a:p>
            <a:r>
              <a:rPr lang="en-US" dirty="0"/>
              <a:t>Ask yourself: What performance score is desired, what hardware is required, what is the project deadline</a:t>
            </a:r>
          </a:p>
          <a:p>
            <a:r>
              <a:rPr lang="en-US" dirty="0"/>
              <a:t>Start with the simplest model</a:t>
            </a:r>
          </a:p>
          <a:p>
            <a:r>
              <a:rPr lang="en-US" dirty="0"/>
              <a:t>If you don't meet your expected goal, try more complex models</a:t>
            </a:r>
          </a:p>
          <a:p>
            <a:endParaRPr lang="en-US" dirty="0"/>
          </a:p>
        </p:txBody>
      </p:sp>
    </p:spTree>
    <p:extLst>
      <p:ext uri="{BB962C8B-B14F-4D97-AF65-F5344CB8AC3E}">
        <p14:creationId xmlns:p14="http://schemas.microsoft.com/office/powerpoint/2010/main" val="291962059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27205"/>
          <a:stretch/>
        </p:blipFill>
        <p:spPr>
          <a:xfrm>
            <a:off x="1501515" y="2819400"/>
            <a:ext cx="6761581" cy="3262313"/>
          </a:xfrm>
          <a:prstGeom prst="rect">
            <a:avLst/>
          </a:prstGeom>
        </p:spPr>
      </p:pic>
      <p:sp>
        <p:nvSpPr>
          <p:cNvPr id="6" name="TextBox 5"/>
          <p:cNvSpPr txBox="1"/>
          <p:nvPr/>
        </p:nvSpPr>
        <p:spPr>
          <a:xfrm>
            <a:off x="2590800" y="1828800"/>
            <a:ext cx="5029200" cy="707886"/>
          </a:xfrm>
          <a:prstGeom prst="rect">
            <a:avLst/>
          </a:prstGeom>
          <a:noFill/>
        </p:spPr>
        <p:txBody>
          <a:bodyPr wrap="square" rtlCol="0">
            <a:spAutoFit/>
          </a:bodyPr>
          <a:lstStyle/>
          <a:p>
            <a:r>
              <a:rPr lang="en-US" sz="4000" dirty="0" smtClean="0"/>
              <a:t>You like Algorithms?</a:t>
            </a:r>
            <a:endParaRPr lang="en-US" sz="4000" dirty="0"/>
          </a:p>
        </p:txBody>
      </p:sp>
    </p:spTree>
    <p:extLst>
      <p:ext uri="{BB962C8B-B14F-4D97-AF65-F5344CB8AC3E}">
        <p14:creationId xmlns:p14="http://schemas.microsoft.com/office/powerpoint/2010/main" val="348568354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304800" y="1295400"/>
            <a:ext cx="8229600" cy="3657600"/>
          </a:xfrm>
        </p:spPr>
        <p:txBody>
          <a:bodyPr>
            <a:noAutofit/>
          </a:bodyPr>
          <a:lstStyle/>
          <a:p>
            <a:r>
              <a:rPr lang="en-US" sz="2000" dirty="0" smtClean="0">
                <a:hlinkClick r:id="rId3"/>
              </a:rPr>
              <a:t>https</a:t>
            </a:r>
            <a:r>
              <a:rPr lang="en-US" sz="2000" dirty="0">
                <a:hlinkClick r:id="rId3"/>
              </a:rPr>
              <a:t>://www.coursera.org/learn/ml-foundations/?</a:t>
            </a:r>
            <a:r>
              <a:rPr lang="en-US" sz="2000" dirty="0" smtClean="0">
                <a:hlinkClick r:id="rId3"/>
              </a:rPr>
              <a:t>action=enroll#syllabus</a:t>
            </a:r>
            <a:endParaRPr lang="en-US" sz="2000" dirty="0" smtClean="0"/>
          </a:p>
          <a:p>
            <a:r>
              <a:rPr lang="en-US" sz="2000" dirty="0" smtClean="0"/>
              <a:t>http</a:t>
            </a:r>
            <a:r>
              <a:rPr lang="en-US" sz="2000" dirty="0"/>
              <a:t>://ai.stanford.edu/~ang/papers/nips01-discriminativegenerative.pdf</a:t>
            </a:r>
          </a:p>
          <a:p>
            <a:r>
              <a:rPr lang="en-US" sz="2000" dirty="0">
                <a:hlinkClick r:id="rId4"/>
              </a:rPr>
              <a:t>https://medium.com/@sangha_deb/naive-bayes-vs-logistic-regression-a319b07a5d4c</a:t>
            </a:r>
            <a:endParaRPr lang="en-US" sz="2000" dirty="0"/>
          </a:p>
          <a:p>
            <a:r>
              <a:rPr lang="en-US" sz="2000" dirty="0" smtClean="0">
                <a:hlinkClick r:id="rId5"/>
              </a:rPr>
              <a:t>https</a:t>
            </a:r>
            <a:r>
              <a:rPr lang="en-US" sz="2000" dirty="0">
                <a:hlinkClick r:id="rId5"/>
              </a:rPr>
              <a:t>://</a:t>
            </a:r>
            <a:r>
              <a:rPr lang="en-US" sz="2000" dirty="0" smtClean="0">
                <a:hlinkClick r:id="rId5"/>
              </a:rPr>
              <a:t>www.dezyre.com/article/top-10-machine-learning-algorithms/202</a:t>
            </a:r>
            <a:endParaRPr lang="en-US" sz="2000" dirty="0" smtClean="0"/>
          </a:p>
          <a:p>
            <a:r>
              <a:rPr lang="en-US" sz="2000" dirty="0">
                <a:hlinkClick r:id="rId6"/>
              </a:rPr>
              <a:t>https://</a:t>
            </a:r>
            <a:r>
              <a:rPr lang="en-US" sz="2000" dirty="0" smtClean="0">
                <a:hlinkClick r:id="rId6"/>
              </a:rPr>
              <a:t>towardsdatascience.com/top-10-machine-learning-algorithms-for-data-science-cdb0400a25f9</a:t>
            </a:r>
            <a:endParaRPr lang="en-US" sz="2000" dirty="0" smtClean="0"/>
          </a:p>
          <a:p>
            <a:r>
              <a:rPr lang="en-US" sz="2000" dirty="0">
                <a:hlinkClick r:id="rId7"/>
              </a:rPr>
              <a:t>https://</a:t>
            </a:r>
            <a:r>
              <a:rPr lang="en-US" sz="2000" dirty="0" smtClean="0">
                <a:hlinkClick r:id="rId7"/>
              </a:rPr>
              <a:t>towardsdatascience.com/simple-guide-for-ensemble-learning-methods-d87cc68705a2</a:t>
            </a:r>
            <a:endParaRPr lang="en-US" sz="2000" dirty="0" smtClean="0"/>
          </a:p>
          <a:p>
            <a:r>
              <a:rPr lang="en-US" sz="2000" dirty="0">
                <a:hlinkClick r:id="rId8"/>
              </a:rPr>
              <a:t>https://</a:t>
            </a:r>
            <a:r>
              <a:rPr lang="en-US" sz="2000" dirty="0" smtClean="0">
                <a:hlinkClick r:id="rId8"/>
              </a:rPr>
              <a:t>towardsdatascience.com/building-a-k-nearest-neighbors-k-nn-model-with-scikit-learn-51209555453a</a:t>
            </a:r>
            <a:endParaRPr lang="en-US" sz="2000" dirty="0" smtClean="0"/>
          </a:p>
          <a:p>
            <a:r>
              <a:rPr lang="en-US" sz="2000" dirty="0"/>
              <a:t>https://scikit-learn.org/stable/modules/generated/sklearn.linear_model.LogisticRegression.html</a:t>
            </a:r>
            <a:endParaRPr lang="en-US" sz="2000" dirty="0"/>
          </a:p>
        </p:txBody>
      </p:sp>
    </p:spTree>
    <p:extLst>
      <p:ext uri="{BB962C8B-B14F-4D97-AF65-F5344CB8AC3E}">
        <p14:creationId xmlns:p14="http://schemas.microsoft.com/office/powerpoint/2010/main" val="40241352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5" name="Rectangle 4"/>
          <p:cNvSpPr/>
          <p:nvPr/>
        </p:nvSpPr>
        <p:spPr>
          <a:xfrm>
            <a:off x="304800" y="1417638"/>
            <a:ext cx="8534400" cy="5509200"/>
          </a:xfrm>
          <a:prstGeom prst="rect">
            <a:avLst/>
          </a:prstGeom>
        </p:spPr>
        <p:txBody>
          <a:bodyPr wrap="square">
            <a:spAutoFit/>
          </a:bodyPr>
          <a:lstStyle/>
          <a:p>
            <a:pPr marL="342900" indent="-342900">
              <a:buFont typeface="Arial" panose="020B0604020202020204" pitchFamily="34" charset="0"/>
              <a:buChar char="•"/>
            </a:pPr>
            <a:r>
              <a:rPr lang="en-US" sz="2400" dirty="0">
                <a:hlinkClick r:id="rId2"/>
              </a:rPr>
              <a:t>https://</a:t>
            </a:r>
            <a:r>
              <a:rPr lang="en-US" sz="2400" dirty="0" smtClean="0">
                <a:hlinkClick r:id="rId2"/>
              </a:rPr>
              <a:t>hackernoon.com/choosing-the-right-machine-learning-algorithm-68126944ce1f</a:t>
            </a:r>
            <a:endParaRPr lang="en-US" sz="2400" dirty="0" smtClean="0"/>
          </a:p>
          <a:p>
            <a:pPr marL="342900" indent="-342900">
              <a:buFont typeface="Arial" panose="020B0604020202020204" pitchFamily="34" charset="0"/>
              <a:buChar char="•"/>
            </a:pPr>
            <a:r>
              <a:rPr lang="en-US" sz="2400" dirty="0" smtClean="0">
                <a:hlinkClick r:id="rId3"/>
              </a:rPr>
              <a:t>https</a:t>
            </a:r>
            <a:r>
              <a:rPr lang="en-US" sz="2400" dirty="0">
                <a:hlinkClick r:id="rId3"/>
              </a:rPr>
              <a:t>://</a:t>
            </a:r>
            <a:r>
              <a:rPr lang="en-US" sz="2400" dirty="0" smtClean="0">
                <a:hlinkClick r:id="rId3"/>
              </a:rPr>
              <a:t>sebastianraschka.com/blog/2018/model-evaluation-selection-part4.html</a:t>
            </a:r>
            <a:endParaRPr lang="en-US" sz="2400" dirty="0" smtClean="0"/>
          </a:p>
          <a:p>
            <a:pPr marL="342900" indent="-342900">
              <a:buFont typeface="Arial" panose="020B0604020202020204" pitchFamily="34" charset="0"/>
              <a:buChar char="•"/>
            </a:pPr>
            <a:r>
              <a:rPr lang="en-US" sz="2400" dirty="0" smtClean="0">
                <a:hlinkClick r:id="rId4"/>
              </a:rPr>
              <a:t>https</a:t>
            </a:r>
            <a:r>
              <a:rPr lang="en-US" sz="2400" dirty="0">
                <a:hlinkClick r:id="rId4"/>
              </a:rPr>
              <a:t>://</a:t>
            </a:r>
            <a:r>
              <a:rPr lang="en-US" sz="2400" dirty="0" smtClean="0">
                <a:hlinkClick r:id="rId4"/>
              </a:rPr>
              <a:t>scikit-learn.org/stable/tutorial/machine_learning_map/index.html</a:t>
            </a:r>
            <a:endParaRPr lang="en-US" sz="2400" dirty="0" smtClean="0"/>
          </a:p>
          <a:p>
            <a:pPr marL="342900" indent="-342900">
              <a:buFont typeface="Arial" panose="020B0604020202020204" pitchFamily="34" charset="0"/>
              <a:buChar char="•"/>
            </a:pPr>
            <a:r>
              <a:rPr lang="en-US" sz="2400" dirty="0">
                <a:hlinkClick r:id="rId5"/>
              </a:rPr>
              <a:t>https://machinelearningmastery.com/a-gentle-introduction-to-model-selection-for-machine-learning</a:t>
            </a:r>
            <a:r>
              <a:rPr lang="en-US" sz="2400" dirty="0" smtClean="0">
                <a:hlinkClick r:id="rId5"/>
              </a:rPr>
              <a:t>/</a:t>
            </a:r>
            <a:endParaRPr lang="en-US" sz="2400" dirty="0" smtClean="0"/>
          </a:p>
          <a:p>
            <a:pPr marL="342900" indent="-342900">
              <a:buFont typeface="Arial" panose="020B0604020202020204" pitchFamily="34" charset="0"/>
              <a:buChar char="•"/>
            </a:pPr>
            <a:r>
              <a:rPr lang="en-US" sz="2400" dirty="0" smtClean="0">
                <a:hlinkClick r:id="rId6"/>
              </a:rPr>
              <a:t>https</a:t>
            </a:r>
            <a:r>
              <a:rPr lang="en-US" sz="2400" dirty="0">
                <a:hlinkClick r:id="rId6"/>
              </a:rPr>
              <a:t>://</a:t>
            </a:r>
            <a:r>
              <a:rPr lang="en-US" sz="2400" dirty="0" smtClean="0">
                <a:hlinkClick r:id="rId6"/>
              </a:rPr>
              <a:t>www.coursera.org/learn/ml-foundations</a:t>
            </a:r>
            <a:r>
              <a:rPr lang="en-US" sz="2400" dirty="0">
                <a:hlinkClick r:id="rId6"/>
              </a:rPr>
              <a:t>/?</a:t>
            </a:r>
            <a:r>
              <a:rPr lang="en-US" sz="2400" dirty="0" smtClean="0">
                <a:hlinkClick r:id="rId6"/>
              </a:rPr>
              <a:t>action=enroll#syllabus</a:t>
            </a:r>
            <a:endParaRPr lang="en-US" sz="2400" dirty="0" smtClean="0"/>
          </a:p>
          <a:p>
            <a:pPr marL="342900" indent="-342900">
              <a:buFont typeface="Arial" panose="020B0604020202020204" pitchFamily="34" charset="0"/>
              <a:buChar char="•"/>
            </a:pPr>
            <a:r>
              <a:rPr lang="en-US" sz="2400" dirty="0">
                <a:hlinkClick r:id="rId7"/>
              </a:rPr>
              <a:t>https://www.coursera.org/learn/ml-classification/lecture/N7QA6/multiclass-classification-with-1-versus-all</a:t>
            </a:r>
            <a:endParaRPr lang="en-US" sz="2400" dirty="0" smtClean="0"/>
          </a:p>
          <a:p>
            <a:endParaRPr lang="en-US" sz="2400" dirty="0" smtClean="0"/>
          </a:p>
          <a:p>
            <a:endParaRPr lang="en-US" dirty="0"/>
          </a:p>
        </p:txBody>
      </p:sp>
    </p:spTree>
    <p:extLst>
      <p:ext uri="{BB962C8B-B14F-4D97-AF65-F5344CB8AC3E}">
        <p14:creationId xmlns:p14="http://schemas.microsoft.com/office/powerpoint/2010/main" val="55746377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5 June 2020</a:t>
            </a:fld>
            <a:endParaRPr kumimoji="0" lang="en-US" sz="1200" b="1" i="0" u="none" strike="noStrike" kern="1200" cap="none" spc="0" normalizeH="0" baseline="0" noProof="0" dirty="0">
              <a:ln>
                <a:noFill/>
              </a:ln>
              <a:solidFill>
                <a:schemeClr val="tx1"/>
              </a:solidFill>
              <a:effectLst/>
              <a:uLnTx/>
              <a:uFillTx/>
              <a:latin typeface="+mn-lt"/>
            </a:endParaRPr>
          </a:p>
        </p:txBody>
      </p:sp>
      <p:sp>
        <p:nvSpPr>
          <p:cNvPr id="9" name="Title 8"/>
          <p:cNvSpPr>
            <a:spLocks noGrp="1"/>
          </p:cNvSpPr>
          <p:nvPr>
            <p:ph type="title"/>
          </p:nvPr>
        </p:nvSpPr>
        <p:spPr>
          <a:xfrm>
            <a:off x="1371600" y="2819400"/>
            <a:ext cx="6120680" cy="1524000"/>
          </a:xfrm>
        </p:spPr>
        <p:txBody>
          <a:bodyPr/>
          <a:lstStyle/>
          <a:p>
            <a:pPr algn="ctr"/>
            <a:r>
              <a:rPr lang="en-IN" sz="6000" b="1" dirty="0" smtClean="0">
                <a:solidFill>
                  <a:srgbClr val="0033CC"/>
                </a:solidFill>
                <a:latin typeface="+mn-lt"/>
              </a:rPr>
              <a:t>Thank You</a:t>
            </a:r>
            <a:endParaRPr lang="en-IN" sz="6000" b="1" dirty="0">
              <a:solidFill>
                <a:srgbClr val="0033CC"/>
              </a:solidFill>
              <a:latin typeface="+mn-l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 y="428625"/>
            <a:ext cx="8229600" cy="1143000"/>
          </a:xfrm>
        </p:spPr>
        <p:txBody>
          <a:bodyPr/>
          <a:lstStyle/>
          <a:p>
            <a:pPr algn="l"/>
            <a:r>
              <a:rPr lang="en-US" dirty="0"/>
              <a:t>Introduction to Classification</a:t>
            </a:r>
          </a:p>
        </p:txBody>
      </p:sp>
      <p:sp>
        <p:nvSpPr>
          <p:cNvPr id="3" name="Text Placeholder 2"/>
          <p:cNvSpPr>
            <a:spLocks noGrp="1"/>
          </p:cNvSpPr>
          <p:nvPr>
            <p:ph type="body" sz="quarter" idx="4294967295"/>
          </p:nvPr>
        </p:nvSpPr>
        <p:spPr>
          <a:xfrm>
            <a:off x="493426" y="1657350"/>
            <a:ext cx="8193374" cy="4819650"/>
          </a:xfrm>
        </p:spPr>
        <p:txBody>
          <a:bodyPr>
            <a:normAutofit fontScale="25000" lnSpcReduction="20000"/>
          </a:bodyPr>
          <a:lstStyle/>
          <a:p>
            <a:r>
              <a:rPr lang="en-IN" sz="8000" dirty="0">
                <a:latin typeface="Helvetica" pitchFamily="2" charset="0"/>
              </a:rPr>
              <a:t>Classification is the task of learning a target function </a:t>
            </a:r>
            <a:r>
              <a:rPr lang="en-IN" sz="8000" b="1" i="1" dirty="0">
                <a:latin typeface="Helvetica" pitchFamily="2" charset="0"/>
              </a:rPr>
              <a:t>f</a:t>
            </a:r>
            <a:r>
              <a:rPr lang="en-IN" sz="8000" dirty="0">
                <a:latin typeface="Helvetica" pitchFamily="2" charset="0"/>
              </a:rPr>
              <a:t> that maps each attribute set </a:t>
            </a:r>
            <a:r>
              <a:rPr lang="en-IN" sz="8000" b="1" i="1" dirty="0">
                <a:latin typeface="Helvetica" pitchFamily="2" charset="0"/>
              </a:rPr>
              <a:t>x</a:t>
            </a:r>
            <a:r>
              <a:rPr lang="en-IN" sz="8000" dirty="0">
                <a:latin typeface="Helvetica" pitchFamily="2" charset="0"/>
              </a:rPr>
              <a:t> to one of the predefined class </a:t>
            </a:r>
            <a:r>
              <a:rPr lang="en-IN" sz="8000" dirty="0" err="1">
                <a:latin typeface="Helvetica" pitchFamily="2" charset="0"/>
              </a:rPr>
              <a:t>Iabels</a:t>
            </a:r>
            <a:r>
              <a:rPr lang="en-IN" sz="8000" dirty="0">
                <a:latin typeface="Helvetica" pitchFamily="2" charset="0"/>
              </a:rPr>
              <a:t> </a:t>
            </a:r>
            <a:r>
              <a:rPr lang="en-IN" sz="8000" i="1" dirty="0" smtClean="0">
                <a:latin typeface="Helvetica" pitchFamily="2" charset="0"/>
              </a:rPr>
              <a:t>y</a:t>
            </a:r>
          </a:p>
          <a:p>
            <a:endParaRPr lang="en-IN" sz="8000" i="1" dirty="0">
              <a:latin typeface="Helvetica" pitchFamily="2" charset="0"/>
            </a:endParaRPr>
          </a:p>
          <a:p>
            <a:endParaRPr lang="en-IN" sz="8000" i="1" dirty="0" smtClean="0">
              <a:latin typeface="Helvetica" pitchFamily="2" charset="0"/>
            </a:endParaRPr>
          </a:p>
          <a:p>
            <a:endParaRPr lang="en-IN" sz="8000" i="1" dirty="0">
              <a:latin typeface="Helvetica" pitchFamily="2" charset="0"/>
            </a:endParaRPr>
          </a:p>
          <a:p>
            <a:endParaRPr lang="en-IN" sz="8000" dirty="0"/>
          </a:p>
          <a:p>
            <a:endParaRPr lang="en-IN" sz="8000" dirty="0"/>
          </a:p>
          <a:p>
            <a:endParaRPr lang="en-IN" sz="8000" dirty="0"/>
          </a:p>
          <a:p>
            <a:endParaRPr lang="en-IN" sz="8000" dirty="0"/>
          </a:p>
          <a:p>
            <a:endParaRPr lang="en-IN" sz="8000" dirty="0"/>
          </a:p>
          <a:p>
            <a:pPr marL="0" indent="0">
              <a:buNone/>
            </a:pPr>
            <a:endParaRPr lang="en-IN" sz="8000" dirty="0"/>
          </a:p>
          <a:p>
            <a:r>
              <a:rPr lang="en-IN" sz="8000" dirty="0"/>
              <a:t>Feature / Attribute – Input attribute that’s used in classifying the output</a:t>
            </a:r>
          </a:p>
          <a:p>
            <a:r>
              <a:rPr lang="en-IN" sz="8000" dirty="0"/>
              <a:t>Feature set – Set of attributes that govern the output class</a:t>
            </a:r>
          </a:p>
          <a:p>
            <a:r>
              <a:rPr lang="en-IN" sz="8000" dirty="0"/>
              <a:t>Label – Output class that the object is assigned to</a:t>
            </a:r>
          </a:p>
          <a:p>
            <a:pPr lvl="1"/>
            <a:endParaRPr lang="en-IN" sz="8000" dirty="0"/>
          </a:p>
          <a:p>
            <a:pPr lvl="1"/>
            <a:endParaRPr lang="en-IN" dirty="0"/>
          </a:p>
        </p:txBody>
      </p:sp>
      <p:pic>
        <p:nvPicPr>
          <p:cNvPr id="6" name="Picture 5">
            <a:extLst>
              <a:ext uri="{FF2B5EF4-FFF2-40B4-BE49-F238E27FC236}">
                <a16:creationId xmlns:a16="http://schemas.microsoft.com/office/drawing/2014/main" xmlns="" id="{44DE9FEC-A585-6E45-A7B2-727FD1D4EC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895600"/>
            <a:ext cx="6851073" cy="1638300"/>
          </a:xfrm>
          <a:prstGeom prst="rect">
            <a:avLst/>
          </a:prstGeom>
        </p:spPr>
      </p:pic>
    </p:spTree>
    <p:extLst>
      <p:ext uri="{BB962C8B-B14F-4D97-AF65-F5344CB8AC3E}">
        <p14:creationId xmlns:p14="http://schemas.microsoft.com/office/powerpoint/2010/main" val="21247417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a:t>Examples of Classification Task</a:t>
            </a:r>
          </a:p>
        </p:txBody>
      </p:sp>
      <p:sp>
        <p:nvSpPr>
          <p:cNvPr id="15363" name="Rectangle 3"/>
          <p:cNvSpPr>
            <a:spLocks noGrp="1" noChangeArrowheads="1"/>
          </p:cNvSpPr>
          <p:nvPr>
            <p:ph type="body" idx="1"/>
          </p:nvPr>
        </p:nvSpPr>
        <p:spPr/>
        <p:txBody>
          <a:bodyPr/>
          <a:lstStyle/>
          <a:p>
            <a:r>
              <a:rPr lang="en-US" altLang="en-US" sz="2400"/>
              <a:t>Predicting tumor cells as benign or malignant</a:t>
            </a:r>
          </a:p>
          <a:p>
            <a:pPr lvl="4"/>
            <a:endParaRPr lang="en-US" altLang="en-US" sz="1600"/>
          </a:p>
          <a:p>
            <a:r>
              <a:rPr lang="en-US" altLang="en-US" sz="2400"/>
              <a:t>Classifying credit card transactions </a:t>
            </a:r>
            <a:br>
              <a:rPr lang="en-US" altLang="en-US" sz="2400"/>
            </a:br>
            <a:r>
              <a:rPr lang="en-US" altLang="en-US" sz="2400"/>
              <a:t>as legitimate or fraudulent</a:t>
            </a:r>
          </a:p>
          <a:p>
            <a:pPr lvl="4"/>
            <a:endParaRPr lang="en-US" altLang="en-US" sz="1600"/>
          </a:p>
          <a:p>
            <a:r>
              <a:rPr lang="en-US" altLang="en-US" sz="2400"/>
              <a:t>Classifying secondary structures of protein </a:t>
            </a:r>
            <a:br>
              <a:rPr lang="en-US" altLang="en-US" sz="2400"/>
            </a:br>
            <a:r>
              <a:rPr lang="en-US" altLang="en-US" sz="2400"/>
              <a:t>as alpha-helix, beta-sheet, or random </a:t>
            </a:r>
            <a:br>
              <a:rPr lang="en-US" altLang="en-US" sz="2400"/>
            </a:br>
            <a:r>
              <a:rPr lang="en-US" altLang="en-US" sz="2400"/>
              <a:t>coil</a:t>
            </a:r>
          </a:p>
          <a:p>
            <a:pPr lvl="4"/>
            <a:endParaRPr lang="en-US" altLang="en-US" sz="1600"/>
          </a:p>
          <a:p>
            <a:r>
              <a:rPr lang="en-US" altLang="en-US" sz="2400"/>
              <a:t>Categorizing news stories as finance, </a:t>
            </a:r>
            <a:br>
              <a:rPr lang="en-US" altLang="en-US" sz="2400"/>
            </a:br>
            <a:r>
              <a:rPr lang="en-US" altLang="en-US" sz="2400"/>
              <a:t>weather, entertainment, sports, etc</a:t>
            </a:r>
          </a:p>
        </p:txBody>
      </p:sp>
      <p:grpSp>
        <p:nvGrpSpPr>
          <p:cNvPr id="15364" name="Group 4"/>
          <p:cNvGrpSpPr>
            <a:grpSpLocks/>
          </p:cNvGrpSpPr>
          <p:nvPr/>
        </p:nvGrpSpPr>
        <p:grpSpPr bwMode="auto">
          <a:xfrm>
            <a:off x="6629400" y="2011363"/>
            <a:ext cx="2057400" cy="1417637"/>
            <a:chOff x="3360" y="768"/>
            <a:chExt cx="1296" cy="893"/>
          </a:xfrm>
        </p:grpSpPr>
        <p:pic>
          <p:nvPicPr>
            <p:cNvPr id="15365" name="Picture 5" descr="story-3dimensional-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8" y="768"/>
              <a:ext cx="1238" cy="89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366" name="Object 6"/>
            <p:cNvGraphicFramePr>
              <a:graphicFrameLocks noChangeAspect="1"/>
            </p:cNvGraphicFramePr>
            <p:nvPr/>
          </p:nvGraphicFramePr>
          <p:xfrm>
            <a:off x="3370" y="1155"/>
            <a:ext cx="432" cy="429"/>
          </p:xfrm>
          <a:graphic>
            <a:graphicData uri="http://schemas.openxmlformats.org/presentationml/2006/ole">
              <mc:AlternateContent xmlns:mc="http://schemas.openxmlformats.org/markup-compatibility/2006">
                <mc:Choice xmlns:v="urn:schemas-microsoft-com:vml" Requires="v">
                  <p:oleObj spid="_x0000_s26798" name="VISIO" r:id="rId4" imgW="618480" imgH="614520" progId="Visio.Drawing.6">
                    <p:embed/>
                  </p:oleObj>
                </mc:Choice>
                <mc:Fallback>
                  <p:oleObj name="VISIO" r:id="rId4" imgW="618480" imgH="61452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0" y="1155"/>
                          <a:ext cx="432" cy="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7" name="Object 7"/>
            <p:cNvGraphicFramePr>
              <a:graphicFrameLocks noChangeAspect="1"/>
            </p:cNvGraphicFramePr>
            <p:nvPr/>
          </p:nvGraphicFramePr>
          <p:xfrm>
            <a:off x="3360" y="912"/>
            <a:ext cx="432" cy="355"/>
          </p:xfrm>
          <a:graphic>
            <a:graphicData uri="http://schemas.openxmlformats.org/presentationml/2006/ole">
              <mc:AlternateContent xmlns:mc="http://schemas.openxmlformats.org/markup-compatibility/2006">
                <mc:Choice xmlns:v="urn:schemas-microsoft-com:vml" Requires="v">
                  <p:oleObj spid="_x0000_s26799" name="VISIO" r:id="rId6" imgW="807120" imgH="662760" progId="Visio.Drawing.6">
                    <p:embed/>
                  </p:oleObj>
                </mc:Choice>
                <mc:Fallback>
                  <p:oleObj name="VISIO" r:id="rId6" imgW="807120" imgH="662760"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0" y="912"/>
                          <a:ext cx="432"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15368" name="Picture 8" descr="pr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5488" y="3886200"/>
            <a:ext cx="1535112" cy="231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8091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g(\theta^Tx)&#10;$&#10;&#10;\end{document}"/>
  <p:tag name="IGUANATEXSIZE" val="28"/>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g(\theta^Tx)&#10;$&#10;&#10;\end{document}"/>
  <p:tag name="IGUANATEXSIZE" val="28"/>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z) = \frac{1}{1+e^{-z}}&#10;$&#10;&#10;\end{document}"/>
  <p:tag name="IGUANATEXSIZE" val="28"/>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y = 1&#10;$&#10;&#10;\end{document}"/>
  <p:tag name="IGUANATEXSIZE" val="28"/>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geq 0.5&#10;$&#10;&#10;\end{document}"/>
  <p:tag name="IGUANATEXSIZE" val="28"/>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y = 0&#10;$&#10;&#10;\end{document}"/>
  <p:tag name="IGUANATEXSIZE" val="28"/>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lt; 0.5&#10;$&#10;&#10;\end{document}"/>
  <p:tag name="IGUANATEXSIZE" val="28"/>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z) &#10;$&#10;&#10;\end{document}"/>
  <p:tag name="IGUANATEXSIZE" val="20"/>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IS-ZC351-LEC-03</Template>
  <TotalTime>34942</TotalTime>
  <Words>1976</Words>
  <Application>Microsoft Office PowerPoint</Application>
  <PresentationFormat>On-screen Show (4:3)</PresentationFormat>
  <Paragraphs>486</Paragraphs>
  <Slides>76</Slides>
  <Notes>8</Notes>
  <HiddenSlides>0</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3</vt:i4>
      </vt:variant>
      <vt:variant>
        <vt:lpstr>Slide Titles</vt:lpstr>
      </vt:variant>
      <vt:variant>
        <vt:i4>76</vt:i4>
      </vt:variant>
    </vt:vector>
  </HeadingPairs>
  <TitlesOfParts>
    <vt:vector size="96" baseType="lpstr">
      <vt:lpstr>Malgun Gothic</vt:lpstr>
      <vt:lpstr>Arial</vt:lpstr>
      <vt:lpstr>Calibri</vt:lpstr>
      <vt:lpstr>Cambria Math</vt:lpstr>
      <vt:lpstr>Courier New</vt:lpstr>
      <vt:lpstr>Helvetica</vt:lpstr>
      <vt:lpstr>Helvetica Neue</vt:lpstr>
      <vt:lpstr>Monotype Sorts</vt:lpstr>
      <vt:lpstr>Tahoma</vt:lpstr>
      <vt:lpstr>Times New Roman</vt:lpstr>
      <vt:lpstr>Times-Roman</vt:lpstr>
      <vt:lpstr>Trebuchet MS</vt:lpstr>
      <vt:lpstr>Wingdings</vt:lpstr>
      <vt:lpstr>1_Office Theme</vt:lpstr>
      <vt:lpstr>Office Theme</vt:lpstr>
      <vt:lpstr>2_Office Theme</vt:lpstr>
      <vt:lpstr>3_Office Theme</vt:lpstr>
      <vt:lpstr>VISIO</vt:lpstr>
      <vt:lpstr>Visio</vt:lpstr>
      <vt:lpstr>Document</vt:lpstr>
      <vt:lpstr>C3: Classification</vt:lpstr>
      <vt:lpstr>PowerPoint Presentation</vt:lpstr>
      <vt:lpstr>PowerPoint Presentation</vt:lpstr>
      <vt:lpstr>Books</vt:lpstr>
      <vt:lpstr>PowerPoint Presentation</vt:lpstr>
      <vt:lpstr>PowerPoint Presentation</vt:lpstr>
      <vt:lpstr>Regression vs Classification</vt:lpstr>
      <vt:lpstr>Introduction to Classification</vt:lpstr>
      <vt:lpstr>Examples of Classification Task</vt:lpstr>
      <vt:lpstr>Illustrating Classification Task</vt:lpstr>
      <vt:lpstr>What We’ll Cover in this Course</vt:lpstr>
      <vt:lpstr>Types of Classification</vt:lpstr>
      <vt:lpstr>Non-probabilistic - Classification Using Distance</vt:lpstr>
      <vt:lpstr>Non-probabilistic Classification (kNN)</vt:lpstr>
      <vt:lpstr>K Nearest Neighbor (kNN)</vt:lpstr>
      <vt:lpstr>KNN</vt:lpstr>
      <vt:lpstr>KNN applications</vt:lpstr>
      <vt:lpstr>PowerPoint Presentation</vt:lpstr>
      <vt:lpstr>PowerPoint Presentation</vt:lpstr>
      <vt:lpstr>PowerPoint Presentation</vt:lpstr>
      <vt:lpstr>Naïve Bayes Classifier Applications</vt:lpstr>
      <vt:lpstr>Naive Bayes Classifier</vt:lpstr>
      <vt:lpstr>Learning to Classify Text</vt:lpstr>
      <vt:lpstr>PowerPoint Presentation</vt:lpstr>
      <vt:lpstr>Baseline: Bag of Words Approach</vt:lpstr>
      <vt:lpstr>Logistic Regression</vt:lpstr>
      <vt:lpstr>PowerPoint Presentation</vt:lpstr>
      <vt:lpstr>Logistic regression (Classification)</vt:lpstr>
      <vt:lpstr>Logistic Regression Applications</vt:lpstr>
      <vt:lpstr>Naïve Bayes versus Logistic Regression</vt:lpstr>
      <vt:lpstr>Tree based Model - Decision Tree</vt:lpstr>
      <vt:lpstr>Example of a Decision Tree</vt:lpstr>
      <vt:lpstr>Apply Model to Test Data</vt:lpstr>
      <vt:lpstr>Apply Model to Test Data</vt:lpstr>
      <vt:lpstr>Apply Model to Test Data</vt:lpstr>
      <vt:lpstr>Apply Model to Test Data</vt:lpstr>
      <vt:lpstr>Apply Model to Test Data</vt:lpstr>
      <vt:lpstr>Apply Model to Test Data</vt:lpstr>
      <vt:lpstr>Decision Tree Classification Task</vt:lpstr>
      <vt:lpstr>Support Vector Machines (SVM) – Linear classifier</vt:lpstr>
      <vt:lpstr>Support Vector Machines (SVM) – Non-linear classifier (kernel trick)</vt:lpstr>
      <vt:lpstr>SVM Application</vt:lpstr>
      <vt:lpstr>Brain Image Classification</vt:lpstr>
      <vt:lpstr>Ensemble Methods</vt:lpstr>
      <vt:lpstr>Ensemble Methods</vt:lpstr>
      <vt:lpstr>General Approach</vt:lpstr>
      <vt:lpstr>PowerPoint Presentation</vt:lpstr>
      <vt:lpstr>Applications of Classification – Medical domain</vt:lpstr>
      <vt:lpstr>Applications of Classification – Finance</vt:lpstr>
      <vt:lpstr>Applications of Classification – ecommerce</vt:lpstr>
      <vt:lpstr>Applications of Classification – Case Study Overview</vt:lpstr>
      <vt:lpstr>Applications of Classification – Case Study Overview</vt:lpstr>
      <vt:lpstr>PowerPoint Presentation</vt:lpstr>
      <vt:lpstr>PowerPoint Presentation</vt:lpstr>
      <vt:lpstr>PowerPoint Presentation</vt:lpstr>
      <vt:lpstr>Case study: Sentiment Analysis</vt:lpstr>
      <vt:lpstr>Case study: Sentiment Analysis</vt:lpstr>
      <vt:lpstr>Case study: Sentiment Analysis</vt:lpstr>
      <vt:lpstr>Case study: Sentiment Analysis</vt:lpstr>
      <vt:lpstr>Case study: Sentiment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ML algorithm selection</vt:lpstr>
      <vt:lpstr>PowerPoint Presentation</vt:lpstr>
      <vt:lpstr>References</vt:lpstr>
      <vt:lpstr>References</vt:lpstr>
      <vt:lpstr>Thank You</vt:lpstr>
    </vt:vector>
  </TitlesOfParts>
  <Company>State  University of New York at Buffalo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Avinash</dc:creator>
  <cp:lastModifiedBy>Admin</cp:lastModifiedBy>
  <cp:revision>625</cp:revision>
  <cp:lastPrinted>1601-01-01T00:00:00Z</cp:lastPrinted>
  <dcterms:created xsi:type="dcterms:W3CDTF">2001-10-10T03:11:58Z</dcterms:created>
  <dcterms:modified xsi:type="dcterms:W3CDTF">2020-06-06T04:55:51Z</dcterms:modified>
</cp:coreProperties>
</file>